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7"/>
  </p:notesMasterIdLst>
  <p:sldIdLst>
    <p:sldId id="342" r:id="rId2"/>
    <p:sldId id="319" r:id="rId3"/>
    <p:sldId id="316"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x="9144000" cy="5143500" type="screen16x9"/>
  <p:notesSz cx="6858000" cy="9144000"/>
  <p:embeddedFontLst>
    <p:embeddedFont>
      <p:font typeface="Calibri" panose="020F0502020204030204" pitchFamily="34" charset="0"/>
      <p:regular r:id="rId38"/>
      <p:bold r:id="rId39"/>
      <p:italic r:id="rId40"/>
      <p:boldItalic r:id="rId41"/>
    </p:embeddedFont>
    <p:embeddedFont>
      <p:font typeface="Century Gothic" panose="020B0502020202020204" pitchFamily="34" charset="0"/>
      <p:regular r:id="rId42"/>
      <p:bold r:id="rId43"/>
      <p:italic r:id="rId44"/>
      <p:boldItalic r:id="rId45"/>
    </p:embeddedFont>
    <p:embeddedFont>
      <p:font typeface="Oswald" panose="00000500000000000000" pitchFamily="2" charset="0"/>
      <p:regular r:id="rId46"/>
      <p:bold r:id="rId47"/>
    </p:embeddedFont>
    <p:embeddedFont>
      <p:font typeface="Oswald Light" panose="00000400000000000000" pitchFamily="2" charset="0"/>
      <p:regular r:id="rId48"/>
      <p:bold r:id="rId49"/>
    </p:embeddedFont>
    <p:embeddedFont>
      <p:font typeface="Oswald Medium" panose="00000600000000000000" pitchFamily="2" charset="0"/>
      <p:regular r:id="rId50"/>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117">
          <p15:clr>
            <a:srgbClr val="9AA0A6"/>
          </p15:clr>
        </p15:guide>
        <p15:guide id="4" pos="187">
          <p15:clr>
            <a:srgbClr val="9AA0A6"/>
          </p15:clr>
        </p15:guide>
        <p15:guide id="5" orient="horz" pos="825">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5" d="100"/>
          <a:sy n="135" d="100"/>
        </p:scale>
        <p:origin x="204" y="120"/>
      </p:cViewPr>
      <p:guideLst>
        <p:guide orient="horz" pos="1620"/>
        <p:guide pos="2880"/>
        <p:guide pos="117"/>
        <p:guide pos="187"/>
        <p:guide orient="horz" pos="82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GB" dirty="0"/>
              <a:t>Spend some time reading through the blurb in the black.</a:t>
            </a:r>
          </a:p>
          <a:p>
            <a:pPr marL="228600" indent="-228600">
              <a:buAutoNum type="arabicPeriod"/>
            </a:pPr>
            <a:endParaRPr lang="en-GB" dirty="0"/>
          </a:p>
          <a:p>
            <a:pPr marL="228600" indent="-228600">
              <a:buAutoNum type="arabicPeriod"/>
            </a:pPr>
            <a:r>
              <a:rPr lang="en-GB" dirty="0"/>
              <a:t>Talk about the journey we have had with awards and different moments during the time since 2012.</a:t>
            </a:r>
          </a:p>
          <a:p>
            <a:pPr marL="228600" indent="-228600">
              <a:buAutoNum type="arabicPeriod"/>
            </a:pPr>
            <a:endParaRPr lang="en-GB" dirty="0"/>
          </a:p>
          <a:p>
            <a:pPr marL="228600" indent="-228600">
              <a:buAutoNum type="arabicPeriod"/>
            </a:pPr>
            <a:r>
              <a:rPr lang="en-GB" dirty="0"/>
              <a:t>Allow students to ask any questions for a couple of minutes but do stop it if the questions get too much or off task.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4BE1-BDB6-4891-8F08-8DD472E92F2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9565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932a685c5c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932a685c5c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9a4e45c07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9a4e45c07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c4ed9b3350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c4ed9b3350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c4ed9b3350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c4ed9b3350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932a685c5c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932a685c5c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932a685c5c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932a685c5c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95614b1120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95614b1120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955dafdc8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955dafdc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cf9f9ee2ed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cf9f9ee2ed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95614b112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95614b112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95614b112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95614b112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95614b1120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95614b1120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cf9f9ee2e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cf9f9ee2e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9a4e45c07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9a4e45c07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932a685c5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932a685c5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932a685c5c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932a685c5c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95614b1120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95614b1120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d7ff3650b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d7ff3650b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d7ff3650b6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d7ff3650b6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c4ed9b3350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c4ed9b3350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91fb4d54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91fb4d54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932a685c5c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932a685c5c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932a685c5c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932a685c5c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95614b1120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95614b1120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932a685c5c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932a685c5c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c4ed9b335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c4ed9b335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c4ed9b3350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c4ed9b3350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aa351e55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aa351e55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932a685c5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932a685c5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932a685c5c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932a685c5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95614b112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95614b112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p:nvPr/>
        </p:nvSpPr>
        <p:spPr>
          <a:xfrm>
            <a:off x="114300" y="4749025"/>
            <a:ext cx="2688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6E6E6F"/>
                </a:solidFill>
                <a:latin typeface="Oswald Light"/>
                <a:ea typeface="Oswald Light"/>
                <a:cs typeface="Oswald Light"/>
                <a:sym typeface="Oswald Light"/>
              </a:rPr>
              <a:t>LEVELS ELEVATION PROGRAMME</a:t>
            </a:r>
            <a:endParaRPr sz="800">
              <a:solidFill>
                <a:srgbClr val="6E6E6F"/>
              </a:solidFill>
              <a:latin typeface="Oswald Light"/>
              <a:ea typeface="Oswald Light"/>
              <a:cs typeface="Oswald Light"/>
              <a:sym typeface="Oswald Light"/>
            </a:endParaRPr>
          </a:p>
        </p:txBody>
      </p:sp>
      <p:sp>
        <p:nvSpPr>
          <p:cNvPr id="11" name="Google Shape;11;p2"/>
          <p:cNvSpPr txBox="1"/>
          <p:nvPr/>
        </p:nvSpPr>
        <p:spPr>
          <a:xfrm>
            <a:off x="4576000" y="4749025"/>
            <a:ext cx="2688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6E6E6F"/>
                </a:solidFill>
                <a:latin typeface="Oswald Light"/>
                <a:ea typeface="Oswald Light"/>
                <a:cs typeface="Oswald Light"/>
                <a:sym typeface="Oswald Light"/>
              </a:rPr>
              <a:t>MMXXIII • All rights Reserved • Private and Confidential - Keep it tight.</a:t>
            </a:r>
            <a:endParaRPr sz="800">
              <a:solidFill>
                <a:srgbClr val="6E6E6F"/>
              </a:solidFill>
              <a:latin typeface="Oswald Light"/>
              <a:ea typeface="Oswald Light"/>
              <a:cs typeface="Oswald Light"/>
              <a:sym typeface="Oswald Light"/>
            </a:endParaRPr>
          </a:p>
        </p:txBody>
      </p:sp>
      <p:sp>
        <p:nvSpPr>
          <p:cNvPr id="12" name="Google Shape;12;p2"/>
          <p:cNvSpPr txBox="1"/>
          <p:nvPr/>
        </p:nvSpPr>
        <p:spPr>
          <a:xfrm>
            <a:off x="4576000" y="65325"/>
            <a:ext cx="1805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6E6E6F"/>
                </a:solidFill>
                <a:latin typeface="Oswald Light"/>
                <a:ea typeface="Oswald Light"/>
                <a:cs typeface="Oswald Light"/>
                <a:sym typeface="Oswald Light"/>
              </a:rPr>
              <a:t>IT’S A MINDSET</a:t>
            </a:r>
            <a:endParaRPr sz="800">
              <a:solidFill>
                <a:srgbClr val="6E6E6F"/>
              </a:solidFill>
              <a:latin typeface="Oswald Light"/>
              <a:ea typeface="Oswald Light"/>
              <a:cs typeface="Oswald Light"/>
              <a:sym typeface="Oswald Light"/>
            </a:endParaRPr>
          </a:p>
        </p:txBody>
      </p:sp>
      <p:sp>
        <p:nvSpPr>
          <p:cNvPr id="13" name="Google Shape;13;p2"/>
          <p:cNvSpPr txBox="1">
            <a:spLocks noGrp="1"/>
          </p:cNvSpPr>
          <p:nvPr>
            <p:ph type="sldNum" idx="12"/>
          </p:nvPr>
        </p:nvSpPr>
        <p:spPr>
          <a:xfrm>
            <a:off x="8481008" y="4706117"/>
            <a:ext cx="548700" cy="393600"/>
          </a:xfrm>
          <a:prstGeom prst="rect">
            <a:avLst/>
          </a:prstGeom>
        </p:spPr>
        <p:txBody>
          <a:bodyPr spcFirstLastPara="1" wrap="square" lIns="91425" tIns="91425" rIns="91425" bIns="91425" anchor="ctr" anchorCtr="0">
            <a:noAutofit/>
          </a:bodyPr>
          <a:lstStyle>
            <a:lvl1pPr lvl="0" rtl="0">
              <a:buNone/>
              <a:defRPr sz="800">
                <a:solidFill>
                  <a:srgbClr val="6E6E6F"/>
                </a:solidFill>
                <a:latin typeface="Oswald Light"/>
                <a:ea typeface="Oswald Light"/>
                <a:cs typeface="Oswald Light"/>
                <a:sym typeface="Oswald Light"/>
              </a:defRPr>
            </a:lvl1pPr>
            <a:lvl2pPr lvl="1" rtl="0">
              <a:buNone/>
              <a:defRPr sz="800">
                <a:solidFill>
                  <a:srgbClr val="6E6E6F"/>
                </a:solidFill>
                <a:latin typeface="Oswald Light"/>
                <a:ea typeface="Oswald Light"/>
                <a:cs typeface="Oswald Light"/>
                <a:sym typeface="Oswald Light"/>
              </a:defRPr>
            </a:lvl2pPr>
            <a:lvl3pPr lvl="2" rtl="0">
              <a:buNone/>
              <a:defRPr sz="800">
                <a:solidFill>
                  <a:srgbClr val="6E6E6F"/>
                </a:solidFill>
                <a:latin typeface="Oswald Light"/>
                <a:ea typeface="Oswald Light"/>
                <a:cs typeface="Oswald Light"/>
                <a:sym typeface="Oswald Light"/>
              </a:defRPr>
            </a:lvl3pPr>
            <a:lvl4pPr lvl="3" rtl="0">
              <a:buNone/>
              <a:defRPr sz="800">
                <a:solidFill>
                  <a:srgbClr val="6E6E6F"/>
                </a:solidFill>
                <a:latin typeface="Oswald Light"/>
                <a:ea typeface="Oswald Light"/>
                <a:cs typeface="Oswald Light"/>
                <a:sym typeface="Oswald Light"/>
              </a:defRPr>
            </a:lvl4pPr>
            <a:lvl5pPr lvl="4" rtl="0">
              <a:buNone/>
              <a:defRPr sz="800">
                <a:solidFill>
                  <a:srgbClr val="6E6E6F"/>
                </a:solidFill>
                <a:latin typeface="Oswald Light"/>
                <a:ea typeface="Oswald Light"/>
                <a:cs typeface="Oswald Light"/>
                <a:sym typeface="Oswald Light"/>
              </a:defRPr>
            </a:lvl5pPr>
            <a:lvl6pPr lvl="5" rtl="0">
              <a:buNone/>
              <a:defRPr sz="800">
                <a:solidFill>
                  <a:srgbClr val="6E6E6F"/>
                </a:solidFill>
                <a:latin typeface="Oswald Light"/>
                <a:ea typeface="Oswald Light"/>
                <a:cs typeface="Oswald Light"/>
                <a:sym typeface="Oswald Light"/>
              </a:defRPr>
            </a:lvl6pPr>
            <a:lvl7pPr lvl="6" rtl="0">
              <a:buNone/>
              <a:defRPr sz="800">
                <a:solidFill>
                  <a:srgbClr val="6E6E6F"/>
                </a:solidFill>
                <a:latin typeface="Oswald Light"/>
                <a:ea typeface="Oswald Light"/>
                <a:cs typeface="Oswald Light"/>
                <a:sym typeface="Oswald Light"/>
              </a:defRPr>
            </a:lvl7pPr>
            <a:lvl8pPr lvl="7" rtl="0">
              <a:buNone/>
              <a:defRPr sz="800">
                <a:solidFill>
                  <a:srgbClr val="6E6E6F"/>
                </a:solidFill>
                <a:latin typeface="Oswald Light"/>
                <a:ea typeface="Oswald Light"/>
                <a:cs typeface="Oswald Light"/>
                <a:sym typeface="Oswald Light"/>
              </a:defRPr>
            </a:lvl8pPr>
            <a:lvl9pPr lvl="8" rtl="0">
              <a:buNone/>
              <a:defRPr sz="800">
                <a:solidFill>
                  <a:srgbClr val="6E6E6F"/>
                </a:solidFill>
                <a:latin typeface="Oswald Light"/>
                <a:ea typeface="Oswald Light"/>
                <a:cs typeface="Oswald Light"/>
                <a:sym typeface="Oswald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72">
          <p15:clr>
            <a:srgbClr val="FA7B17"/>
          </p15:clr>
        </p15:guide>
        <p15:guide id="2" pos="5688">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9" name="Google Shape;49;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0" name="Google Shape;5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559C0-C834-4279-A435-9BD16999C5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EF0C35-DD6E-4C80-B64E-72656D5431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8319BF-B463-464E-9668-78387980A4D0}"/>
              </a:ext>
            </a:extLst>
          </p:cNvPr>
          <p:cNvSpPr>
            <a:spLocks noGrp="1"/>
          </p:cNvSpPr>
          <p:nvPr>
            <p:ph type="dt" sz="half" idx="10"/>
          </p:nvPr>
        </p:nvSpPr>
        <p:spPr/>
        <p:txBody>
          <a:bodyPr/>
          <a:lstStyle/>
          <a:p>
            <a:fld id="{578D1A0F-456E-45F9-8893-C0D52C3393A1}" type="datetimeFigureOut">
              <a:rPr lang="en-GB" smtClean="0"/>
              <a:t>24/01/2023</a:t>
            </a:fld>
            <a:endParaRPr lang="en-GB"/>
          </a:p>
        </p:txBody>
      </p:sp>
      <p:sp>
        <p:nvSpPr>
          <p:cNvPr id="5" name="Footer Placeholder 4">
            <a:extLst>
              <a:ext uri="{FF2B5EF4-FFF2-40B4-BE49-F238E27FC236}">
                <a16:creationId xmlns:a16="http://schemas.microsoft.com/office/drawing/2014/main" id="{B2B18FB1-3FC6-49AE-82C1-8F752B6702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76B892-EF79-4168-94DD-EA0750F92F1F}"/>
              </a:ext>
            </a:extLst>
          </p:cNvPr>
          <p:cNvSpPr>
            <a:spLocks noGrp="1"/>
          </p:cNvSpPr>
          <p:nvPr>
            <p:ph type="sldNum" sz="quarter" idx="12"/>
          </p:nvPr>
        </p:nvSpPr>
        <p:spPr/>
        <p:txBody>
          <a:bodyPr/>
          <a:lstStyle/>
          <a:p>
            <a:fld id="{848A317A-1CD3-49C0-A014-25FC2310C3AB}" type="slidenum">
              <a:rPr lang="en-GB" smtClean="0"/>
              <a:t>‹#›</a:t>
            </a:fld>
            <a:endParaRPr lang="en-GB"/>
          </a:p>
        </p:txBody>
      </p:sp>
    </p:spTree>
    <p:extLst>
      <p:ext uri="{BB962C8B-B14F-4D97-AF65-F5344CB8AC3E}">
        <p14:creationId xmlns:p14="http://schemas.microsoft.com/office/powerpoint/2010/main" val="909561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p:nvPr/>
        </p:nvSpPr>
        <p:spPr>
          <a:xfrm>
            <a:off x="4576000" y="4749025"/>
            <a:ext cx="2688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6E6E6F"/>
                </a:solidFill>
                <a:latin typeface="Oswald Light"/>
                <a:ea typeface="Oswald Light"/>
                <a:cs typeface="Oswald Light"/>
                <a:sym typeface="Oswald Light"/>
              </a:rPr>
              <a:t>MMXXIII • All rights Reserved • Private and Confidential - Keep it tight.</a:t>
            </a:r>
            <a:endParaRPr sz="800">
              <a:solidFill>
                <a:srgbClr val="6E6E6F"/>
              </a:solidFill>
              <a:latin typeface="Oswald Light"/>
              <a:ea typeface="Oswald Light"/>
              <a:cs typeface="Oswald Light"/>
              <a:sym typeface="Oswald Light"/>
            </a:endParaRPr>
          </a:p>
        </p:txBody>
      </p:sp>
      <p:sp>
        <p:nvSpPr>
          <p:cNvPr id="16" name="Google Shape;16;p3"/>
          <p:cNvSpPr txBox="1"/>
          <p:nvPr/>
        </p:nvSpPr>
        <p:spPr>
          <a:xfrm>
            <a:off x="4576000" y="65325"/>
            <a:ext cx="1805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6E6E6F"/>
                </a:solidFill>
                <a:latin typeface="Oswald Light"/>
                <a:ea typeface="Oswald Light"/>
                <a:cs typeface="Oswald Light"/>
                <a:sym typeface="Oswald Light"/>
              </a:rPr>
              <a:t>IT’S A MINDSET</a:t>
            </a:r>
            <a:endParaRPr sz="800">
              <a:solidFill>
                <a:srgbClr val="6E6E6F"/>
              </a:solidFill>
              <a:latin typeface="Oswald Light"/>
              <a:ea typeface="Oswald Light"/>
              <a:cs typeface="Oswald Light"/>
              <a:sym typeface="Oswald Light"/>
            </a:endParaRPr>
          </a:p>
        </p:txBody>
      </p:sp>
      <p:sp>
        <p:nvSpPr>
          <p:cNvPr id="17" name="Google Shape;17;p3"/>
          <p:cNvSpPr txBox="1">
            <a:spLocks noGrp="1"/>
          </p:cNvSpPr>
          <p:nvPr>
            <p:ph type="sldNum" idx="12"/>
          </p:nvPr>
        </p:nvSpPr>
        <p:spPr>
          <a:xfrm>
            <a:off x="8481008" y="4706117"/>
            <a:ext cx="548700" cy="393600"/>
          </a:xfrm>
          <a:prstGeom prst="rect">
            <a:avLst/>
          </a:prstGeom>
        </p:spPr>
        <p:txBody>
          <a:bodyPr spcFirstLastPara="1" wrap="square" lIns="91425" tIns="91425" rIns="91425" bIns="91425" anchor="ctr" anchorCtr="0">
            <a:noAutofit/>
          </a:bodyPr>
          <a:lstStyle>
            <a:lvl1pPr lvl="0" rtl="0">
              <a:buNone/>
              <a:defRPr sz="800">
                <a:solidFill>
                  <a:srgbClr val="6E6E6F"/>
                </a:solidFill>
                <a:latin typeface="Oswald Light"/>
                <a:ea typeface="Oswald Light"/>
                <a:cs typeface="Oswald Light"/>
                <a:sym typeface="Oswald Light"/>
              </a:defRPr>
            </a:lvl1pPr>
            <a:lvl2pPr lvl="1" rtl="0">
              <a:buNone/>
              <a:defRPr sz="800">
                <a:solidFill>
                  <a:srgbClr val="6E6E6F"/>
                </a:solidFill>
                <a:latin typeface="Oswald Light"/>
                <a:ea typeface="Oswald Light"/>
                <a:cs typeface="Oswald Light"/>
                <a:sym typeface="Oswald Light"/>
              </a:defRPr>
            </a:lvl2pPr>
            <a:lvl3pPr lvl="2" rtl="0">
              <a:buNone/>
              <a:defRPr sz="800">
                <a:solidFill>
                  <a:srgbClr val="6E6E6F"/>
                </a:solidFill>
                <a:latin typeface="Oswald Light"/>
                <a:ea typeface="Oswald Light"/>
                <a:cs typeface="Oswald Light"/>
                <a:sym typeface="Oswald Light"/>
              </a:defRPr>
            </a:lvl3pPr>
            <a:lvl4pPr lvl="3" rtl="0">
              <a:buNone/>
              <a:defRPr sz="800">
                <a:solidFill>
                  <a:srgbClr val="6E6E6F"/>
                </a:solidFill>
                <a:latin typeface="Oswald Light"/>
                <a:ea typeface="Oswald Light"/>
                <a:cs typeface="Oswald Light"/>
                <a:sym typeface="Oswald Light"/>
              </a:defRPr>
            </a:lvl4pPr>
            <a:lvl5pPr lvl="4" rtl="0">
              <a:buNone/>
              <a:defRPr sz="800">
                <a:solidFill>
                  <a:srgbClr val="6E6E6F"/>
                </a:solidFill>
                <a:latin typeface="Oswald Light"/>
                <a:ea typeface="Oswald Light"/>
                <a:cs typeface="Oswald Light"/>
                <a:sym typeface="Oswald Light"/>
              </a:defRPr>
            </a:lvl5pPr>
            <a:lvl6pPr lvl="5" rtl="0">
              <a:buNone/>
              <a:defRPr sz="800">
                <a:solidFill>
                  <a:srgbClr val="6E6E6F"/>
                </a:solidFill>
                <a:latin typeface="Oswald Light"/>
                <a:ea typeface="Oswald Light"/>
                <a:cs typeface="Oswald Light"/>
                <a:sym typeface="Oswald Light"/>
              </a:defRPr>
            </a:lvl6pPr>
            <a:lvl7pPr lvl="6" rtl="0">
              <a:buNone/>
              <a:defRPr sz="800">
                <a:solidFill>
                  <a:srgbClr val="6E6E6F"/>
                </a:solidFill>
                <a:latin typeface="Oswald Light"/>
                <a:ea typeface="Oswald Light"/>
                <a:cs typeface="Oswald Light"/>
                <a:sym typeface="Oswald Light"/>
              </a:defRPr>
            </a:lvl7pPr>
            <a:lvl8pPr lvl="7" rtl="0">
              <a:buNone/>
              <a:defRPr sz="800">
                <a:solidFill>
                  <a:srgbClr val="6E6E6F"/>
                </a:solidFill>
                <a:latin typeface="Oswald Light"/>
                <a:ea typeface="Oswald Light"/>
                <a:cs typeface="Oswald Light"/>
                <a:sym typeface="Oswald Light"/>
              </a:defRPr>
            </a:lvl8pPr>
            <a:lvl9pPr lvl="8" rtl="0">
              <a:buNone/>
              <a:defRPr sz="800">
                <a:solidFill>
                  <a:srgbClr val="6E6E6F"/>
                </a:solidFill>
                <a:latin typeface="Oswald Light"/>
                <a:ea typeface="Oswald Light"/>
                <a:cs typeface="Oswald Light"/>
                <a:sym typeface="Oswald Light"/>
              </a:defRPr>
            </a:lvl9pPr>
          </a:lstStyle>
          <a:p>
            <a:pPr marL="0" lvl="0" indent="0" algn="r" rtl="0">
              <a:spcBef>
                <a:spcPts val="0"/>
              </a:spcBef>
              <a:spcAft>
                <a:spcPts val="0"/>
              </a:spcAft>
              <a:buNone/>
            </a:pPr>
            <a:fld id="{00000000-1234-1234-1234-123412341234}" type="slidenum">
              <a:rPr lang="en"/>
              <a:t>‹#›</a:t>
            </a:fld>
            <a:endParaRPr/>
          </a:p>
        </p:txBody>
      </p:sp>
      <p:sp>
        <p:nvSpPr>
          <p:cNvPr id="18" name="Google Shape;18;p3"/>
          <p:cNvSpPr txBox="1"/>
          <p:nvPr/>
        </p:nvSpPr>
        <p:spPr>
          <a:xfrm>
            <a:off x="114300" y="4749025"/>
            <a:ext cx="2688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6E6E6F"/>
                </a:solidFill>
                <a:latin typeface="Oswald Light"/>
                <a:ea typeface="Oswald Light"/>
                <a:cs typeface="Oswald Light"/>
                <a:sym typeface="Oswald Light"/>
              </a:rPr>
              <a:t>LEVELS ELEVATION PROGRAMME</a:t>
            </a:r>
            <a:endParaRPr sz="800">
              <a:solidFill>
                <a:srgbClr val="6E6E6F"/>
              </a:solidFill>
              <a:latin typeface="Oswald Light"/>
              <a:ea typeface="Oswald Light"/>
              <a:cs typeface="Oswald Light"/>
              <a:sym typeface="Oswald Ligh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1" name="Google Shape;4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3" name="Google Shape;4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6" name="Google Shape;46;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osh@go2games.com" TargetMode="External"/><Relationship Id="rId2" Type="http://schemas.openxmlformats.org/officeDocument/2006/relationships/hyperlink" Target="mailto:craig@go2games.com" TargetMode="Externa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s://www.google.com/url?q=https://www.lsbu.ac.uk/student-life/our-campuses/croydon/explore-the-campus-electric-house&amp;sa=D&amp;source=editors&amp;ust=1669088846392364&amp;usg=AOvVaw0HrJTXX2lMLyq-fnTLdo1J"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IB-ToVXt8y4"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www.sigmapolaris.com/"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hyperlink" Target="http://mailto;josh@levels.london"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hyperlink" Target="http://mailti;craig@levels.londo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hyperlink" Target="https://levelslearning.com/confidentiality-Statement.html" TargetMode="Externa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10EEF-9B64-4BBF-A53C-8BD14F54C741}"/>
              </a:ext>
            </a:extLst>
          </p:cNvPr>
          <p:cNvSpPr>
            <a:spLocks noGrp="1"/>
          </p:cNvSpPr>
          <p:nvPr>
            <p:ph type="title"/>
          </p:nvPr>
        </p:nvSpPr>
        <p:spPr>
          <a:xfrm>
            <a:off x="1113234" y="514350"/>
            <a:ext cx="7514035" cy="824662"/>
          </a:xfrm>
        </p:spPr>
        <p:txBody>
          <a:bodyPr/>
          <a:lstStyle/>
          <a:p>
            <a:pPr algn="l"/>
            <a:r>
              <a:rPr lang="en-GB" b="1" u="sng" dirty="0">
                <a:latin typeface="Century Gothic" panose="020B0502020202020204" pitchFamily="34" charset="0"/>
              </a:rPr>
              <a:t>Who we are? </a:t>
            </a:r>
            <a:r>
              <a:rPr lang="en-GB" sz="2100" b="1" u="sng" dirty="0">
                <a:solidFill>
                  <a:srgbClr val="0793AD"/>
                </a:solidFill>
                <a:latin typeface="Century Gothic" panose="020B0502020202020204" pitchFamily="34" charset="0"/>
              </a:rPr>
              <a:t>Go2games.com</a:t>
            </a:r>
            <a:endParaRPr lang="en-GB" b="1" u="sng" dirty="0">
              <a:solidFill>
                <a:srgbClr val="0793AD"/>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2506EB3D-AFF5-4C8E-83EB-EA08CDFC1BB4}"/>
              </a:ext>
            </a:extLst>
          </p:cNvPr>
          <p:cNvSpPr>
            <a:spLocks noGrp="1"/>
          </p:cNvSpPr>
          <p:nvPr>
            <p:ph idx="1"/>
          </p:nvPr>
        </p:nvSpPr>
        <p:spPr>
          <a:xfrm>
            <a:off x="1147071" y="3511994"/>
            <a:ext cx="3424929" cy="1116743"/>
          </a:xfrm>
        </p:spPr>
        <p:txBody>
          <a:bodyPr>
            <a:normAutofit fontScale="92500" lnSpcReduction="10000"/>
          </a:bodyPr>
          <a:lstStyle/>
          <a:p>
            <a:pPr marL="0" indent="0">
              <a:buNone/>
            </a:pPr>
            <a:r>
              <a:rPr lang="en-GB" sz="2400" b="1" dirty="0">
                <a:latin typeface="Century Gothic" panose="020B0502020202020204" pitchFamily="34" charset="0"/>
              </a:rPr>
              <a:t>Craig Constantinides</a:t>
            </a:r>
          </a:p>
          <a:p>
            <a:pPr marL="0" indent="0">
              <a:buNone/>
            </a:pPr>
            <a:r>
              <a:rPr lang="en-GB" dirty="0">
                <a:latin typeface="Century Gothic" panose="020B0502020202020204" pitchFamily="34" charset="0"/>
                <a:hlinkClick r:id="rId2"/>
              </a:rPr>
              <a:t>craig@go2games.com</a:t>
            </a:r>
            <a:endParaRPr lang="en-GB" dirty="0">
              <a:latin typeface="Century Gothic" panose="020B0502020202020204" pitchFamily="34" charset="0"/>
            </a:endParaRPr>
          </a:p>
          <a:p>
            <a:pPr marL="0" indent="0">
              <a:buNone/>
            </a:pPr>
            <a:r>
              <a:rPr lang="en-GB" b="1" dirty="0">
                <a:latin typeface="Century Gothic" panose="020B0502020202020204" pitchFamily="34" charset="0"/>
              </a:rPr>
              <a:t>DIRECTOR</a:t>
            </a:r>
          </a:p>
        </p:txBody>
      </p:sp>
      <p:sp>
        <p:nvSpPr>
          <p:cNvPr id="4" name="Content Placeholder 2">
            <a:extLst>
              <a:ext uri="{FF2B5EF4-FFF2-40B4-BE49-F238E27FC236}">
                <a16:creationId xmlns:a16="http://schemas.microsoft.com/office/drawing/2014/main" id="{56CF1555-0818-4E40-8B57-D1F3129EFC42}"/>
              </a:ext>
            </a:extLst>
          </p:cNvPr>
          <p:cNvSpPr txBox="1">
            <a:spLocks/>
          </p:cNvSpPr>
          <p:nvPr/>
        </p:nvSpPr>
        <p:spPr>
          <a:xfrm>
            <a:off x="4946451" y="3511993"/>
            <a:ext cx="3177652" cy="1116743"/>
          </a:xfrm>
          <a:prstGeom prst="rect">
            <a:avLst/>
          </a:prstGeom>
        </p:spPr>
        <p:txBody>
          <a:bodyPr vert="horz" lIns="68580" tIns="34290" rIns="68580" bIns="34290" rtlCol="0" anchor="ctr">
            <a:normAutofit fontScale="92500" lnSpcReduction="1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defTabSz="342900">
              <a:spcAft>
                <a:spcPts val="450"/>
              </a:spcAft>
              <a:buClr>
                <a:srgbClr val="30ACEC">
                  <a:lumMod val="75000"/>
                </a:srgbClr>
              </a:buClr>
              <a:buNone/>
              <a:defRPr/>
            </a:pPr>
            <a:r>
              <a:rPr lang="en-GB" b="1" dirty="0">
                <a:solidFill>
                  <a:schemeClr val="tx2"/>
                </a:solidFill>
                <a:latin typeface="Century Gothic" panose="020B0502020202020204" pitchFamily="34" charset="0"/>
              </a:rPr>
              <a:t>Josh Mansell </a:t>
            </a:r>
          </a:p>
          <a:p>
            <a:pPr marL="0" indent="0" defTabSz="342900">
              <a:spcAft>
                <a:spcPts val="450"/>
              </a:spcAft>
              <a:buClr>
                <a:srgbClr val="30ACEC">
                  <a:lumMod val="75000"/>
                </a:srgbClr>
              </a:buClr>
              <a:buNone/>
              <a:defRPr/>
            </a:pPr>
            <a:r>
              <a:rPr lang="en-GB" sz="1800" dirty="0">
                <a:solidFill>
                  <a:prstClr val="black"/>
                </a:solidFill>
                <a:latin typeface="Century Gothic" panose="020B0502020202020204" pitchFamily="34" charset="0"/>
                <a:hlinkClick r:id="rId3"/>
              </a:rPr>
              <a:t>josh@go2games.com</a:t>
            </a:r>
            <a:r>
              <a:rPr lang="en-GB" sz="1800" dirty="0">
                <a:solidFill>
                  <a:prstClr val="black"/>
                </a:solidFill>
                <a:latin typeface="Century Gothic" panose="020B0502020202020204" pitchFamily="34" charset="0"/>
              </a:rPr>
              <a:t>  </a:t>
            </a:r>
          </a:p>
          <a:p>
            <a:pPr marL="0" indent="0" defTabSz="342900">
              <a:spcAft>
                <a:spcPts val="450"/>
              </a:spcAft>
              <a:buClr>
                <a:srgbClr val="30ACEC">
                  <a:lumMod val="75000"/>
                </a:srgbClr>
              </a:buClr>
              <a:buNone/>
              <a:defRPr/>
            </a:pPr>
            <a:r>
              <a:rPr lang="en-GB" sz="1800" b="1" dirty="0">
                <a:solidFill>
                  <a:schemeClr val="tx2"/>
                </a:solidFill>
                <a:latin typeface="Century Gothic" panose="020B0502020202020204" pitchFamily="34" charset="0"/>
              </a:rPr>
              <a:t>DIRECTOR</a:t>
            </a:r>
          </a:p>
        </p:txBody>
      </p:sp>
      <p:pic>
        <p:nvPicPr>
          <p:cNvPr id="1026" name="Picture 53">
            <a:extLst>
              <a:ext uri="{FF2B5EF4-FFF2-40B4-BE49-F238E27FC236}">
                <a16:creationId xmlns:a16="http://schemas.microsoft.com/office/drawing/2014/main" id="{86376A28-B7F6-449A-BCE3-7015CEA535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8243" y="1436706"/>
            <a:ext cx="1832729" cy="19780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person, person, indoor, shirt&#10;&#10;Description automatically generated">
            <a:extLst>
              <a:ext uri="{FF2B5EF4-FFF2-40B4-BE49-F238E27FC236}">
                <a16:creationId xmlns:a16="http://schemas.microsoft.com/office/drawing/2014/main" id="{904DC9FE-6DDB-43AB-B4B2-C37E6039EFE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379402" y="1436706"/>
            <a:ext cx="1832729" cy="1978007"/>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icon&#10;&#10;Description automatically generated">
            <a:extLst>
              <a:ext uri="{FF2B5EF4-FFF2-40B4-BE49-F238E27FC236}">
                <a16:creationId xmlns:a16="http://schemas.microsoft.com/office/drawing/2014/main" id="{4A86D113-45DE-4121-BB6C-B1A96F2D82A4}"/>
              </a:ext>
            </a:extLst>
          </p:cNvPr>
          <p:cNvPicPr>
            <a:picLocks noChangeAspect="1"/>
          </p:cNvPicPr>
          <p:nvPr/>
        </p:nvPicPr>
        <p:blipFill>
          <a:blip r:embed="rId6"/>
          <a:stretch>
            <a:fillRect/>
          </a:stretch>
        </p:blipFill>
        <p:spPr>
          <a:xfrm rot="16200000">
            <a:off x="6405900" y="2150462"/>
            <a:ext cx="4499987" cy="827334"/>
          </a:xfrm>
          <a:prstGeom prst="rect">
            <a:avLst/>
          </a:prstGeom>
        </p:spPr>
      </p:pic>
    </p:spTree>
    <p:extLst>
      <p:ext uri="{BB962C8B-B14F-4D97-AF65-F5344CB8AC3E}">
        <p14:creationId xmlns:p14="http://schemas.microsoft.com/office/powerpoint/2010/main" val="2287825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pic>
        <p:nvPicPr>
          <p:cNvPr id="96" name="Google Shape;96;p19"/>
          <p:cNvPicPr preferRelativeResize="0"/>
          <p:nvPr/>
        </p:nvPicPr>
        <p:blipFill rotWithShape="1">
          <a:blip r:embed="rId3">
            <a:alphaModFix/>
          </a:blip>
          <a:srcRect l="-1970" t="1672" r="1970" b="30327"/>
          <a:stretch/>
        </p:blipFill>
        <p:spPr>
          <a:xfrm>
            <a:off x="4889026" y="0"/>
            <a:ext cx="4254975" cy="5143501"/>
          </a:xfrm>
          <a:prstGeom prst="rect">
            <a:avLst/>
          </a:prstGeom>
          <a:noFill/>
          <a:ln>
            <a:noFill/>
          </a:ln>
        </p:spPr>
      </p:pic>
      <p:sp>
        <p:nvSpPr>
          <p:cNvPr id="97" name="Google Shape;97;p19"/>
          <p:cNvSpPr/>
          <p:nvPr/>
        </p:nvSpPr>
        <p:spPr>
          <a:xfrm>
            <a:off x="1343675" y="0"/>
            <a:ext cx="5337661" cy="5143500"/>
          </a:xfrm>
          <a:prstGeom prst="flowChartInputOut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9"/>
          <p:cNvSpPr txBox="1"/>
          <p:nvPr/>
        </p:nvSpPr>
        <p:spPr>
          <a:xfrm>
            <a:off x="185800" y="587050"/>
            <a:ext cx="5308500" cy="472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D9D9D9"/>
                </a:solidFill>
                <a:latin typeface="Oswald"/>
                <a:ea typeface="Oswald"/>
                <a:cs typeface="Oswald"/>
                <a:sym typeface="Oswald"/>
              </a:rPr>
              <a:t>How big is </a:t>
            </a:r>
            <a:r>
              <a:rPr lang="en" sz="1900">
                <a:solidFill>
                  <a:srgbClr val="F1C232"/>
                </a:solidFill>
                <a:latin typeface="Oswald"/>
                <a:ea typeface="Oswald"/>
                <a:cs typeface="Oswald"/>
                <a:sym typeface="Oswald"/>
              </a:rPr>
              <a:t>this?</a:t>
            </a:r>
            <a:endParaRPr sz="1900">
              <a:solidFill>
                <a:srgbClr val="F1C232"/>
              </a:solidFill>
              <a:latin typeface="Oswald"/>
              <a:ea typeface="Oswald"/>
              <a:cs typeface="Oswald"/>
              <a:sym typeface="Oswald"/>
            </a:endParaRPr>
          </a:p>
          <a:p>
            <a:pPr marL="0" lvl="0" indent="0" algn="l" rtl="0">
              <a:spcBef>
                <a:spcPts val="0"/>
              </a:spcBef>
              <a:spcAft>
                <a:spcPts val="0"/>
              </a:spcAft>
              <a:buNone/>
            </a:pPr>
            <a:endParaRPr sz="1900">
              <a:solidFill>
                <a:srgbClr val="6E6E6F"/>
              </a:solidFill>
              <a:latin typeface="Oswald Medium"/>
              <a:ea typeface="Oswald Medium"/>
              <a:cs typeface="Oswald Medium"/>
              <a:sym typeface="Oswald Medium"/>
            </a:endParaRPr>
          </a:p>
          <a:p>
            <a:pPr marL="0" lvl="0" indent="0" algn="l" rtl="0">
              <a:lnSpc>
                <a:spcPct val="80000"/>
              </a:lnSpc>
              <a:spcBef>
                <a:spcPts val="0"/>
              </a:spcBef>
              <a:spcAft>
                <a:spcPts val="0"/>
              </a:spcAft>
              <a:buNone/>
            </a:pPr>
            <a:r>
              <a:rPr lang="en" sz="1900">
                <a:solidFill>
                  <a:srgbClr val="F1C232"/>
                </a:solidFill>
                <a:latin typeface="Oswald"/>
                <a:ea typeface="Oswald"/>
                <a:cs typeface="Oswald"/>
                <a:sym typeface="Oswald"/>
              </a:rPr>
              <a:t>£772 BILLION*</a:t>
            </a: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1200">
                <a:solidFill>
                  <a:srgbClr val="D9D9D9"/>
                </a:solidFill>
                <a:latin typeface="Oswald"/>
                <a:ea typeface="Oswald"/>
                <a:cs typeface="Oswald"/>
                <a:sym typeface="Oswald"/>
              </a:rPr>
              <a:t>Global recruitment market.</a:t>
            </a:r>
            <a:endParaRPr sz="12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D9D9D9"/>
                </a:solidFill>
                <a:latin typeface="Oswald"/>
                <a:ea typeface="Oswald"/>
                <a:cs typeface="Oswald"/>
                <a:sym typeface="Oswald"/>
              </a:rPr>
              <a:t>-Fortune Business Insights</a:t>
            </a:r>
            <a:endParaRPr sz="9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endParaRPr sz="1050">
              <a:solidFill>
                <a:srgbClr val="6E6E6F"/>
              </a:solidFill>
              <a:latin typeface="Oswald Medium"/>
              <a:ea typeface="Oswald Medium"/>
              <a:cs typeface="Oswald Medium"/>
              <a:sym typeface="Oswald Medium"/>
            </a:endParaRPr>
          </a:p>
          <a:p>
            <a:pPr marL="0" lvl="0" indent="0" algn="l" rtl="0">
              <a:lnSpc>
                <a:spcPct val="115000"/>
              </a:lnSpc>
              <a:spcBef>
                <a:spcPts val="0"/>
              </a:spcBef>
              <a:spcAft>
                <a:spcPts val="0"/>
              </a:spcAft>
              <a:buNone/>
            </a:pPr>
            <a:r>
              <a:rPr lang="en" sz="1900">
                <a:solidFill>
                  <a:srgbClr val="F1C232"/>
                </a:solidFill>
                <a:latin typeface="Oswald"/>
                <a:ea typeface="Oswald"/>
                <a:cs typeface="Oswald"/>
                <a:sym typeface="Oswald"/>
              </a:rPr>
              <a:t>76%</a:t>
            </a: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1200">
                <a:solidFill>
                  <a:srgbClr val="D9D9D9"/>
                </a:solidFill>
                <a:latin typeface="Oswald"/>
                <a:ea typeface="Oswald"/>
                <a:cs typeface="Oswald"/>
                <a:sym typeface="Oswald"/>
              </a:rPr>
              <a:t>Gen Z seeing learning as the key to their advancement.</a:t>
            </a:r>
            <a:endParaRPr sz="12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D9D9D9"/>
                </a:solidFill>
                <a:latin typeface="Oswald"/>
                <a:ea typeface="Oswald"/>
                <a:cs typeface="Oswald"/>
                <a:sym typeface="Oswald"/>
              </a:rPr>
              <a:t>-Forbes.</a:t>
            </a:r>
            <a:endParaRPr sz="9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endParaRPr sz="1050">
              <a:solidFill>
                <a:srgbClr val="6E6E6F"/>
              </a:solidFill>
              <a:latin typeface="Oswald Medium"/>
              <a:ea typeface="Oswald Medium"/>
              <a:cs typeface="Oswald Medium"/>
              <a:sym typeface="Oswald Medium"/>
            </a:endParaRPr>
          </a:p>
          <a:p>
            <a:pPr marL="0" lvl="0" indent="0" algn="l" rtl="0">
              <a:lnSpc>
                <a:spcPct val="115000"/>
              </a:lnSpc>
              <a:spcBef>
                <a:spcPts val="0"/>
              </a:spcBef>
              <a:spcAft>
                <a:spcPts val="0"/>
              </a:spcAft>
              <a:buNone/>
            </a:pPr>
            <a:r>
              <a:rPr lang="en" sz="1900">
                <a:solidFill>
                  <a:srgbClr val="F1C232"/>
                </a:solidFill>
                <a:latin typeface="Oswald"/>
                <a:ea typeface="Oswald"/>
                <a:cs typeface="Oswald"/>
                <a:sym typeface="Oswald"/>
              </a:rPr>
              <a:t>40% </a:t>
            </a: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1050">
                <a:solidFill>
                  <a:srgbClr val="D9D9D9"/>
                </a:solidFill>
                <a:latin typeface="Oswald Medium"/>
                <a:ea typeface="Oswald Medium"/>
                <a:cs typeface="Oswald Medium"/>
                <a:sym typeface="Oswald Medium"/>
              </a:rPr>
              <a:t>of recruiters on LinkedIn rely on skills data to find talent.</a:t>
            </a:r>
            <a:endParaRPr sz="1050">
              <a:solidFill>
                <a:srgbClr val="D9D9D9"/>
              </a:solidFill>
              <a:latin typeface="Oswald Medium"/>
              <a:ea typeface="Oswald Medium"/>
              <a:cs typeface="Oswald Medium"/>
              <a:sym typeface="Oswald Medium"/>
            </a:endParaRPr>
          </a:p>
          <a:p>
            <a:pPr marL="0" lvl="0" indent="0" algn="l" rtl="0">
              <a:lnSpc>
                <a:spcPct val="115000"/>
              </a:lnSpc>
              <a:spcBef>
                <a:spcPts val="0"/>
              </a:spcBef>
              <a:spcAft>
                <a:spcPts val="0"/>
              </a:spcAft>
              <a:buNone/>
            </a:pPr>
            <a:r>
              <a:rPr lang="en" sz="900">
                <a:solidFill>
                  <a:srgbClr val="D9D9D9"/>
                </a:solidFill>
                <a:latin typeface="Oswald Medium"/>
                <a:ea typeface="Oswald Medium"/>
                <a:cs typeface="Oswald Medium"/>
                <a:sym typeface="Oswald Medium"/>
              </a:rPr>
              <a:t>-BBC Worklife.</a:t>
            </a: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endParaRPr sz="105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1900">
                <a:solidFill>
                  <a:srgbClr val="F1C232"/>
                </a:solidFill>
                <a:latin typeface="Oswald"/>
                <a:ea typeface="Oswald"/>
                <a:cs typeface="Oswald"/>
                <a:sym typeface="Oswald"/>
              </a:rPr>
              <a:t>25%</a:t>
            </a: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1200">
                <a:solidFill>
                  <a:srgbClr val="D9D9D9"/>
                </a:solidFill>
                <a:latin typeface="Oswald"/>
                <a:ea typeface="Oswald"/>
                <a:cs typeface="Oswald"/>
                <a:sym typeface="Oswald"/>
              </a:rPr>
              <a:t>Change in skillsets for jobs since 2015.</a:t>
            </a:r>
            <a:endParaRPr sz="12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D9D9D9"/>
                </a:solidFill>
                <a:latin typeface="Oswald"/>
                <a:ea typeface="Oswald"/>
                <a:cs typeface="Oswald"/>
                <a:sym typeface="Oswald"/>
              </a:rPr>
              <a:t>-LinkedIn Data.</a:t>
            </a:r>
            <a:endParaRPr sz="9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endParaRPr sz="1050" i="1">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endParaRPr sz="900" i="1">
              <a:solidFill>
                <a:srgbClr val="D9D9D9"/>
              </a:solidFill>
              <a:latin typeface="Oswald Medium"/>
              <a:ea typeface="Oswald Medium"/>
              <a:cs typeface="Oswald Medium"/>
              <a:sym typeface="Oswald Medium"/>
            </a:endParaRPr>
          </a:p>
          <a:p>
            <a:pPr marL="0" lvl="0" indent="0" algn="l" rtl="0">
              <a:spcBef>
                <a:spcPts val="0"/>
              </a:spcBef>
              <a:spcAft>
                <a:spcPts val="0"/>
              </a:spcAft>
              <a:buNone/>
            </a:pPr>
            <a:endParaRPr sz="1900">
              <a:solidFill>
                <a:srgbClr val="6E6E6F"/>
              </a:solidFill>
              <a:latin typeface="Oswald Medium"/>
              <a:ea typeface="Oswald Medium"/>
              <a:cs typeface="Oswald Medium"/>
              <a:sym typeface="Oswald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2"/>
        <p:cNvGrpSpPr/>
        <p:nvPr/>
      </p:nvGrpSpPr>
      <p:grpSpPr>
        <a:xfrm>
          <a:off x="0" y="0"/>
          <a:ext cx="0" cy="0"/>
          <a:chOff x="0" y="0"/>
          <a:chExt cx="0" cy="0"/>
        </a:xfrm>
      </p:grpSpPr>
      <p:sp>
        <p:nvSpPr>
          <p:cNvPr id="103" name="Google Shape;103;p20"/>
          <p:cNvSpPr txBox="1"/>
          <p:nvPr/>
        </p:nvSpPr>
        <p:spPr>
          <a:xfrm>
            <a:off x="185800" y="1476000"/>
            <a:ext cx="6716400" cy="21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900">
                <a:solidFill>
                  <a:srgbClr val="6E6E6F"/>
                </a:solidFill>
                <a:latin typeface="Oswald"/>
                <a:ea typeface="Oswald"/>
                <a:cs typeface="Oswald"/>
                <a:sym typeface="Oswald"/>
              </a:rPr>
              <a:t>Our aim is to supplement the recruitment market, providing opportunities for jobseekers to upskill, </a:t>
            </a:r>
            <a:r>
              <a:rPr lang="en" sz="1900">
                <a:solidFill>
                  <a:srgbClr val="F1C232"/>
                </a:solidFill>
                <a:latin typeface="Oswald"/>
                <a:ea typeface="Oswald"/>
                <a:cs typeface="Oswald"/>
                <a:sym typeface="Oswald"/>
              </a:rPr>
              <a:t>feel empowered and increase confidence</a:t>
            </a:r>
            <a:r>
              <a:rPr lang="en" sz="1900">
                <a:solidFill>
                  <a:srgbClr val="6E6E6F"/>
                </a:solidFill>
                <a:latin typeface="Oswald"/>
                <a:ea typeface="Oswald"/>
                <a:cs typeface="Oswald"/>
                <a:sym typeface="Oswald"/>
              </a:rPr>
              <a:t> in their own abilities bringing them closer to local job markets.</a:t>
            </a:r>
            <a:endParaRPr sz="1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900">
                <a:solidFill>
                  <a:srgbClr val="6E6E6F"/>
                </a:solidFill>
                <a:latin typeface="Oswald"/>
                <a:ea typeface="Oswald"/>
                <a:cs typeface="Oswald"/>
                <a:sym typeface="Oswald"/>
              </a:rPr>
              <a:t>Our growing employer network will also be provided with continued access to training opportunities for new and existing employees.</a:t>
            </a:r>
            <a:endParaRPr sz="1900">
              <a:solidFill>
                <a:srgbClr val="6E6E6F"/>
              </a:solidFill>
              <a:latin typeface="Oswald"/>
              <a:ea typeface="Oswald"/>
              <a:cs typeface="Oswald"/>
              <a:sym typeface="Oswald"/>
            </a:endParaRPr>
          </a:p>
          <a:p>
            <a:pPr marL="0" lvl="0" indent="0" algn="l" rtl="0">
              <a:spcBef>
                <a:spcPts val="0"/>
              </a:spcBef>
              <a:spcAft>
                <a:spcPts val="0"/>
              </a:spcAft>
              <a:buNone/>
            </a:pPr>
            <a:endParaRPr sz="1900">
              <a:solidFill>
                <a:srgbClr val="6E6E6F"/>
              </a:solidFill>
              <a:latin typeface="Oswald"/>
              <a:ea typeface="Oswald"/>
              <a:cs typeface="Oswald"/>
              <a:sym typeface="Oswa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7"/>
        <p:cNvGrpSpPr/>
        <p:nvPr/>
      </p:nvGrpSpPr>
      <p:grpSpPr>
        <a:xfrm>
          <a:off x="0" y="0"/>
          <a:ext cx="0" cy="0"/>
          <a:chOff x="0" y="0"/>
          <a:chExt cx="0" cy="0"/>
        </a:xfrm>
      </p:grpSpPr>
      <p:sp>
        <p:nvSpPr>
          <p:cNvPr id="108" name="Google Shape;108;p21"/>
          <p:cNvSpPr txBox="1"/>
          <p:nvPr/>
        </p:nvSpPr>
        <p:spPr>
          <a:xfrm>
            <a:off x="152400" y="1759000"/>
            <a:ext cx="3000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1C232"/>
                </a:solidFill>
                <a:latin typeface="Oswald"/>
                <a:ea typeface="Oswald"/>
                <a:cs typeface="Oswald"/>
                <a:sym typeface="Oswald"/>
              </a:rPr>
              <a:t>The Problem</a:t>
            </a:r>
            <a:r>
              <a:rPr lang="en" sz="1900">
                <a:latin typeface="Oswald"/>
                <a:ea typeface="Oswald"/>
                <a:cs typeface="Oswald"/>
                <a:sym typeface="Oswald"/>
              </a:rPr>
              <a:t> </a:t>
            </a:r>
            <a:r>
              <a:rPr lang="en" sz="1900">
                <a:solidFill>
                  <a:srgbClr val="6E6E6F"/>
                </a:solidFill>
                <a:latin typeface="Oswald"/>
                <a:ea typeface="Oswald"/>
                <a:cs typeface="Oswald"/>
                <a:sym typeface="Oswald"/>
              </a:rPr>
              <a:t>for Jobseekers.</a:t>
            </a:r>
            <a:endParaRPr sz="1900">
              <a:solidFill>
                <a:srgbClr val="6E6E6F"/>
              </a:solidFill>
              <a:latin typeface="Oswald"/>
              <a:ea typeface="Oswald"/>
              <a:cs typeface="Oswald"/>
              <a:sym typeface="Oswald"/>
            </a:endParaRPr>
          </a:p>
        </p:txBody>
      </p:sp>
      <p:sp>
        <p:nvSpPr>
          <p:cNvPr id="109" name="Google Shape;109;p21"/>
          <p:cNvSpPr txBox="1"/>
          <p:nvPr/>
        </p:nvSpPr>
        <p:spPr>
          <a:xfrm>
            <a:off x="152400" y="2280125"/>
            <a:ext cx="2196900" cy="21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rgbClr val="6E6E6F"/>
                </a:solidFill>
                <a:latin typeface="Oswald"/>
                <a:ea typeface="Oswald"/>
                <a:cs typeface="Oswald"/>
                <a:sym typeface="Oswald"/>
              </a:rPr>
              <a:t>Good work-life balance.</a:t>
            </a:r>
            <a:endParaRPr sz="1200" b="1">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A healthy balance is paramount importance when jobseekers are searching for suitable roles. Flexibility and a range of support measures and employee benefits have strong impacts on staff retention. Trends that affect workplace culture such as remote working arrangements all play their part in forming working routines that suit our ever-busier lifestyles.</a:t>
            </a:r>
            <a:endParaRPr sz="1100">
              <a:solidFill>
                <a:srgbClr val="6E6E6F"/>
              </a:solidFill>
              <a:latin typeface="Oswald"/>
              <a:ea typeface="Oswald"/>
              <a:cs typeface="Oswald"/>
              <a:sym typeface="Oswald"/>
            </a:endParaRPr>
          </a:p>
          <a:p>
            <a:pPr marL="0" lvl="0" indent="0" algn="l" rtl="0">
              <a:spcBef>
                <a:spcPts val="0"/>
              </a:spcBef>
              <a:spcAft>
                <a:spcPts val="0"/>
              </a:spcAft>
              <a:buNone/>
            </a:pPr>
            <a:endParaRPr sz="1100">
              <a:solidFill>
                <a:srgbClr val="6E6E6F"/>
              </a:solidFill>
              <a:latin typeface="Oswald"/>
              <a:ea typeface="Oswald"/>
              <a:cs typeface="Oswald"/>
              <a:sym typeface="Oswald"/>
            </a:endParaRPr>
          </a:p>
        </p:txBody>
      </p:sp>
      <p:sp>
        <p:nvSpPr>
          <p:cNvPr id="110" name="Google Shape;110;p21"/>
          <p:cNvSpPr txBox="1"/>
          <p:nvPr/>
        </p:nvSpPr>
        <p:spPr>
          <a:xfrm>
            <a:off x="2398200" y="2280125"/>
            <a:ext cx="2092800" cy="209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rgbClr val="6E6E6F"/>
                </a:solidFill>
                <a:latin typeface="Oswald"/>
                <a:ea typeface="Oswald"/>
                <a:cs typeface="Oswald"/>
                <a:sym typeface="Oswald"/>
              </a:rPr>
              <a:t>Access to training.</a:t>
            </a:r>
            <a:endParaRPr sz="1100" b="1">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Having consistent access to training in order to upskill existing staff members has a significant impact on staff’s overall satisfaction and feeling of self-worth. Ensuring the development and capabilities of staff improves overall efficiency, and retention benefits both the business and those employed within it.</a:t>
            </a:r>
            <a:endParaRPr sz="1100">
              <a:solidFill>
                <a:srgbClr val="6E6E6F"/>
              </a:solidFill>
              <a:latin typeface="Oswald"/>
              <a:ea typeface="Oswald"/>
              <a:cs typeface="Oswald"/>
              <a:sym typeface="Oswald"/>
            </a:endParaRPr>
          </a:p>
          <a:p>
            <a:pPr marL="0" lvl="0" indent="0" algn="l" rtl="0">
              <a:spcBef>
                <a:spcPts val="0"/>
              </a:spcBef>
              <a:spcAft>
                <a:spcPts val="0"/>
              </a:spcAft>
              <a:buNone/>
            </a:pPr>
            <a:endParaRPr sz="1100">
              <a:solidFill>
                <a:srgbClr val="6E6E6F"/>
              </a:solidFill>
              <a:latin typeface="Oswald"/>
              <a:ea typeface="Oswald"/>
              <a:cs typeface="Oswald"/>
              <a:sym typeface="Oswald"/>
            </a:endParaRPr>
          </a:p>
        </p:txBody>
      </p:sp>
      <p:sp>
        <p:nvSpPr>
          <p:cNvPr id="111" name="Google Shape;111;p21"/>
          <p:cNvSpPr txBox="1"/>
          <p:nvPr/>
        </p:nvSpPr>
        <p:spPr>
          <a:xfrm>
            <a:off x="4572000" y="2280125"/>
            <a:ext cx="2141400" cy="244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rgbClr val="6E6E6F"/>
                </a:solidFill>
                <a:latin typeface="Oswald"/>
                <a:ea typeface="Oswald"/>
                <a:cs typeface="Oswald"/>
                <a:sym typeface="Oswald"/>
              </a:rPr>
              <a:t>A living wage.</a:t>
            </a:r>
            <a:endParaRPr sz="1100" b="1">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Wage increases to combat rises in inflation also have a significant impact on staff retention and overall satisfaction and feeling valued. This is inclusive of minimum wages and living wages keeping step with rising prices to ensure employees are not left out of pocket when providing for themselves and their families.</a:t>
            </a:r>
            <a:endParaRPr sz="1100">
              <a:solidFill>
                <a:srgbClr val="6E6E6F"/>
              </a:solidFill>
              <a:latin typeface="Oswald"/>
              <a:ea typeface="Oswald"/>
              <a:cs typeface="Oswald"/>
              <a:sym typeface="Oswald"/>
            </a:endParaRPr>
          </a:p>
          <a:p>
            <a:pPr marL="0" lvl="0" indent="0" algn="l" rtl="0">
              <a:spcBef>
                <a:spcPts val="0"/>
              </a:spcBef>
              <a:spcAft>
                <a:spcPts val="0"/>
              </a:spcAft>
              <a:buNone/>
            </a:pPr>
            <a:endParaRPr sz="1100">
              <a:solidFill>
                <a:srgbClr val="6E6E6F"/>
              </a:solidFill>
              <a:latin typeface="Oswald"/>
              <a:ea typeface="Oswald"/>
              <a:cs typeface="Oswald"/>
              <a:sym typeface="Oswald"/>
            </a:endParaRPr>
          </a:p>
        </p:txBody>
      </p:sp>
      <p:sp>
        <p:nvSpPr>
          <p:cNvPr id="112" name="Google Shape;112;p21"/>
          <p:cNvSpPr txBox="1"/>
          <p:nvPr/>
        </p:nvSpPr>
        <p:spPr>
          <a:xfrm>
            <a:off x="6794400" y="2280125"/>
            <a:ext cx="2196900" cy="278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rgbClr val="6E6E6F"/>
                </a:solidFill>
                <a:latin typeface="Oswald"/>
                <a:ea typeface="Oswald"/>
                <a:cs typeface="Oswald"/>
                <a:sym typeface="Oswald"/>
              </a:rPr>
              <a:t>Localised discovery.</a:t>
            </a:r>
            <a:endParaRPr sz="1100" b="1">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The ability for jobseekers to find local jobs not only significantly affects retention, but also has a marked effect on local community investment and a positive impact on sustainability and the environment. An effective localised network and the ability to find suitable positions are of paramount importance.</a:t>
            </a:r>
            <a:endParaRPr sz="1100">
              <a:solidFill>
                <a:srgbClr val="6E6E6F"/>
              </a:solidFill>
              <a:latin typeface="Oswald"/>
              <a:ea typeface="Oswald"/>
              <a:cs typeface="Oswald"/>
              <a:sym typeface="Oswald"/>
            </a:endParaRPr>
          </a:p>
          <a:p>
            <a:pPr marL="0" lvl="0" indent="0" algn="l" rtl="0">
              <a:spcBef>
                <a:spcPts val="0"/>
              </a:spcBef>
              <a:spcAft>
                <a:spcPts val="0"/>
              </a:spcAft>
              <a:buNone/>
            </a:pPr>
            <a:endParaRPr sz="1100">
              <a:solidFill>
                <a:srgbClr val="6E6E6F"/>
              </a:solidFill>
              <a:latin typeface="Oswald"/>
              <a:ea typeface="Oswald"/>
              <a:cs typeface="Oswald"/>
              <a:sym typeface="Oswa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6"/>
        <p:cNvGrpSpPr/>
        <p:nvPr/>
      </p:nvGrpSpPr>
      <p:grpSpPr>
        <a:xfrm>
          <a:off x="0" y="0"/>
          <a:ext cx="0" cy="0"/>
          <a:chOff x="0" y="0"/>
          <a:chExt cx="0" cy="0"/>
        </a:xfrm>
      </p:grpSpPr>
      <p:sp>
        <p:nvSpPr>
          <p:cNvPr id="117" name="Google Shape;117;p22"/>
          <p:cNvSpPr txBox="1"/>
          <p:nvPr/>
        </p:nvSpPr>
        <p:spPr>
          <a:xfrm>
            <a:off x="152400" y="1759000"/>
            <a:ext cx="3000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1C232"/>
                </a:solidFill>
                <a:latin typeface="Oswald"/>
                <a:ea typeface="Oswald"/>
                <a:cs typeface="Oswald"/>
                <a:sym typeface="Oswald"/>
              </a:rPr>
              <a:t>The Problem</a:t>
            </a:r>
            <a:r>
              <a:rPr lang="en" sz="1900">
                <a:latin typeface="Oswald"/>
                <a:ea typeface="Oswald"/>
                <a:cs typeface="Oswald"/>
                <a:sym typeface="Oswald"/>
              </a:rPr>
              <a:t> </a:t>
            </a:r>
            <a:r>
              <a:rPr lang="en" sz="1900">
                <a:solidFill>
                  <a:srgbClr val="6E6E6F"/>
                </a:solidFill>
                <a:latin typeface="Oswald"/>
                <a:ea typeface="Oswald"/>
                <a:cs typeface="Oswald"/>
                <a:sym typeface="Oswald"/>
              </a:rPr>
              <a:t>for Businesses.</a:t>
            </a:r>
            <a:endParaRPr sz="1900">
              <a:solidFill>
                <a:srgbClr val="6E6E6F"/>
              </a:solidFill>
              <a:latin typeface="Oswald"/>
              <a:ea typeface="Oswald"/>
              <a:cs typeface="Oswald"/>
              <a:sym typeface="Oswald"/>
            </a:endParaRPr>
          </a:p>
        </p:txBody>
      </p:sp>
      <p:sp>
        <p:nvSpPr>
          <p:cNvPr id="118" name="Google Shape;118;p22"/>
          <p:cNvSpPr txBox="1"/>
          <p:nvPr/>
        </p:nvSpPr>
        <p:spPr>
          <a:xfrm>
            <a:off x="152400" y="2280125"/>
            <a:ext cx="2245800" cy="21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rgbClr val="6E6E6F"/>
                </a:solidFill>
                <a:latin typeface="Oswald"/>
                <a:ea typeface="Oswald"/>
                <a:cs typeface="Oswald"/>
                <a:sym typeface="Oswald"/>
              </a:rPr>
              <a:t>Retention crisis.</a:t>
            </a:r>
            <a:endParaRPr sz="1100" b="1">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Businesses are still very much battling retention issues, as talent continues to move between companies at pace.</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In the last six months alone, one</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in ten workers said they had</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quit their jobs, resulting in the</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highest UK quit rate since 2009.</a:t>
            </a:r>
            <a:endParaRPr sz="1100">
              <a:solidFill>
                <a:srgbClr val="6E6E6F"/>
              </a:solidFill>
              <a:latin typeface="Oswald"/>
              <a:ea typeface="Oswald"/>
              <a:cs typeface="Oswald"/>
              <a:sym typeface="Oswald"/>
            </a:endParaRPr>
          </a:p>
          <a:p>
            <a:pPr marL="0" lvl="0" indent="0" algn="l" rtl="0">
              <a:spcBef>
                <a:spcPts val="0"/>
              </a:spcBef>
              <a:spcAft>
                <a:spcPts val="0"/>
              </a:spcAft>
              <a:buNone/>
            </a:pPr>
            <a:endParaRPr sz="1100">
              <a:solidFill>
                <a:srgbClr val="6E6E6F"/>
              </a:solidFill>
              <a:latin typeface="Oswald Medium"/>
              <a:ea typeface="Oswald Medium"/>
              <a:cs typeface="Oswald Medium"/>
              <a:sym typeface="Oswald Medium"/>
            </a:endParaRPr>
          </a:p>
        </p:txBody>
      </p:sp>
      <p:sp>
        <p:nvSpPr>
          <p:cNvPr id="119" name="Google Shape;119;p22"/>
          <p:cNvSpPr txBox="1"/>
          <p:nvPr/>
        </p:nvSpPr>
        <p:spPr>
          <a:xfrm>
            <a:off x="2398200" y="2280125"/>
            <a:ext cx="2092800" cy="209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rgbClr val="6E6E6F"/>
                </a:solidFill>
                <a:latin typeface="Oswald"/>
                <a:ea typeface="Oswald"/>
                <a:cs typeface="Oswald"/>
                <a:sym typeface="Oswald"/>
              </a:rPr>
              <a:t>Skill gaps.</a:t>
            </a:r>
            <a:endParaRPr sz="1100" b="1">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There is a continued gap between the expectation of skills required by employers and jobseekers. </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These hard and soft skills include teamwork, public speaking, critical thinking and problem solving, leadership and communication.</a:t>
            </a:r>
            <a:endParaRPr sz="1100">
              <a:solidFill>
                <a:srgbClr val="6E6E6F"/>
              </a:solidFill>
              <a:latin typeface="Oswald"/>
              <a:ea typeface="Oswald"/>
              <a:cs typeface="Oswald"/>
              <a:sym typeface="Oswald"/>
            </a:endParaRPr>
          </a:p>
          <a:p>
            <a:pPr marL="0" lvl="0" indent="0" algn="l" rtl="0">
              <a:spcBef>
                <a:spcPts val="0"/>
              </a:spcBef>
              <a:spcAft>
                <a:spcPts val="0"/>
              </a:spcAft>
              <a:buNone/>
            </a:pPr>
            <a:endParaRPr sz="1100">
              <a:solidFill>
                <a:srgbClr val="6E6E6F"/>
              </a:solidFill>
              <a:latin typeface="Oswald"/>
              <a:ea typeface="Oswald"/>
              <a:cs typeface="Oswald"/>
              <a:sym typeface="Oswald"/>
            </a:endParaRPr>
          </a:p>
        </p:txBody>
      </p:sp>
      <p:sp>
        <p:nvSpPr>
          <p:cNvPr id="120" name="Google Shape;120;p22"/>
          <p:cNvSpPr txBox="1"/>
          <p:nvPr/>
        </p:nvSpPr>
        <p:spPr>
          <a:xfrm>
            <a:off x="4572000" y="2280125"/>
            <a:ext cx="2141400" cy="244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rgbClr val="6E6E6F"/>
                </a:solidFill>
                <a:latin typeface="Oswald"/>
                <a:ea typeface="Oswald"/>
                <a:cs typeface="Oswald"/>
                <a:sym typeface="Oswald"/>
              </a:rPr>
              <a:t>Job satisfaction.</a:t>
            </a:r>
            <a:endParaRPr sz="1100" b="1">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Company culture and meaningful employment within organisations is paramount for staff retention, with employees seeking a healthy work-life balance. </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The proportion of people who are happy in their jobs in the UK has decreased by 10% in the last three years, with rates falling to 64% in 2019, compared to 74% in 2016.</a:t>
            </a:r>
            <a:endParaRPr sz="1100">
              <a:solidFill>
                <a:srgbClr val="6E6E6F"/>
              </a:solidFill>
              <a:latin typeface="Oswald"/>
              <a:ea typeface="Oswald"/>
              <a:cs typeface="Oswald"/>
              <a:sym typeface="Oswald"/>
            </a:endParaRPr>
          </a:p>
          <a:p>
            <a:pPr marL="0" lvl="0" indent="0" algn="l" rtl="0">
              <a:spcBef>
                <a:spcPts val="0"/>
              </a:spcBef>
              <a:spcAft>
                <a:spcPts val="0"/>
              </a:spcAft>
              <a:buNone/>
            </a:pPr>
            <a:endParaRPr sz="1100">
              <a:solidFill>
                <a:srgbClr val="6E6E6F"/>
              </a:solidFill>
              <a:latin typeface="Oswald"/>
              <a:ea typeface="Oswald"/>
              <a:cs typeface="Oswald"/>
              <a:sym typeface="Oswald"/>
            </a:endParaRPr>
          </a:p>
        </p:txBody>
      </p:sp>
      <p:sp>
        <p:nvSpPr>
          <p:cNvPr id="121" name="Google Shape;121;p22"/>
          <p:cNvSpPr txBox="1"/>
          <p:nvPr/>
        </p:nvSpPr>
        <p:spPr>
          <a:xfrm>
            <a:off x="6794400" y="2280125"/>
            <a:ext cx="2196900" cy="278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rgbClr val="6E6E6F"/>
                </a:solidFill>
                <a:latin typeface="Oswald"/>
                <a:ea typeface="Oswald"/>
                <a:cs typeface="Oswald"/>
                <a:sym typeface="Oswald"/>
              </a:rPr>
              <a:t>Unconscious bias.</a:t>
            </a:r>
            <a:endParaRPr sz="1100" b="1">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Creates a lack of diversity in workplaces. During the hiring process employers are not able to fill positions with the correct candidate due to various biases including those pertaining to ageism, gender, ethnicity and appearance. This has a detrimental effect on company culture and businesses’ ability to grow and maintain staff.</a:t>
            </a:r>
            <a:endParaRPr sz="1100">
              <a:solidFill>
                <a:srgbClr val="6E6E6F"/>
              </a:solidFill>
              <a:latin typeface="Oswald"/>
              <a:ea typeface="Oswald"/>
              <a:cs typeface="Oswald"/>
              <a:sym typeface="Oswald"/>
            </a:endParaRPr>
          </a:p>
          <a:p>
            <a:pPr marL="0" lvl="0" indent="0" algn="l" rtl="0">
              <a:spcBef>
                <a:spcPts val="0"/>
              </a:spcBef>
              <a:spcAft>
                <a:spcPts val="0"/>
              </a:spcAft>
              <a:buNone/>
            </a:pPr>
            <a:endParaRPr sz="1100">
              <a:solidFill>
                <a:srgbClr val="6E6E6F"/>
              </a:solidFill>
              <a:latin typeface="Oswald"/>
              <a:ea typeface="Oswald"/>
              <a:cs typeface="Oswald"/>
              <a:sym typeface="Oswa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3"/>
          <p:cNvSpPr txBox="1"/>
          <p:nvPr/>
        </p:nvSpPr>
        <p:spPr>
          <a:xfrm>
            <a:off x="185800" y="499525"/>
            <a:ext cx="41541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1C232"/>
                </a:solidFill>
                <a:latin typeface="Oswald"/>
                <a:ea typeface="Oswald"/>
                <a:cs typeface="Oswald"/>
                <a:sym typeface="Oswald"/>
              </a:rPr>
              <a:t>We are the solution. </a:t>
            </a:r>
            <a:r>
              <a:rPr lang="en" sz="1900">
                <a:solidFill>
                  <a:srgbClr val="D9D9D9"/>
                </a:solidFill>
                <a:latin typeface="Oswald"/>
                <a:ea typeface="Oswald"/>
                <a:cs typeface="Oswald"/>
                <a:sym typeface="Oswald"/>
              </a:rPr>
              <a:t>We can prove it.</a:t>
            </a:r>
            <a:endParaRPr sz="1900">
              <a:solidFill>
                <a:srgbClr val="D9D9D9"/>
              </a:solidFill>
              <a:latin typeface="Oswald"/>
              <a:ea typeface="Oswald"/>
              <a:cs typeface="Oswald"/>
              <a:sym typeface="Oswald"/>
            </a:endParaRPr>
          </a:p>
          <a:p>
            <a:pPr marL="0" lvl="0" indent="0" algn="l" rtl="0">
              <a:spcBef>
                <a:spcPts val="0"/>
              </a:spcBef>
              <a:spcAft>
                <a:spcPts val="0"/>
              </a:spcAft>
              <a:buNone/>
            </a:pPr>
            <a:r>
              <a:rPr lang="en" sz="1200">
                <a:solidFill>
                  <a:srgbClr val="D9D9D9"/>
                </a:solidFill>
                <a:latin typeface="Oswald"/>
                <a:ea typeface="Oswald"/>
                <a:cs typeface="Oswald"/>
                <a:sym typeface="Oswald"/>
              </a:rPr>
              <a:t>Previous program impact.</a:t>
            </a:r>
            <a:endParaRPr sz="1200">
              <a:solidFill>
                <a:srgbClr val="D9D9D9"/>
              </a:solidFill>
              <a:latin typeface="Oswald"/>
              <a:ea typeface="Oswald"/>
              <a:cs typeface="Oswald"/>
              <a:sym typeface="Oswald"/>
            </a:endParaRPr>
          </a:p>
        </p:txBody>
      </p:sp>
      <p:sp>
        <p:nvSpPr>
          <p:cNvPr id="127" name="Google Shape;127;p23"/>
          <p:cNvSpPr txBox="1"/>
          <p:nvPr/>
        </p:nvSpPr>
        <p:spPr>
          <a:xfrm>
            <a:off x="4572000" y="814600"/>
            <a:ext cx="4479900" cy="384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a:solidFill>
                  <a:srgbClr val="D9D9D9"/>
                </a:solidFill>
                <a:latin typeface="Oswald"/>
                <a:ea typeface="Oswald"/>
                <a:cs typeface="Oswald"/>
                <a:sym typeface="Oswald"/>
              </a:rPr>
              <a:t>Real working experiences provide the best learning environments.</a:t>
            </a:r>
            <a:endParaRPr sz="19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endParaRPr sz="19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r>
              <a:rPr lang="en" sz="1900">
                <a:solidFill>
                  <a:srgbClr val="D9D9D9"/>
                </a:solidFill>
                <a:latin typeface="Oswald"/>
                <a:ea typeface="Oswald"/>
                <a:cs typeface="Oswald"/>
                <a:sym typeface="Oswald"/>
              </a:rPr>
              <a:t>We elevate jobseekers by upskilling and providing training to people from all backgrounds.</a:t>
            </a:r>
            <a:endParaRPr sz="19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r>
              <a:rPr lang="en" sz="1900">
                <a:solidFill>
                  <a:srgbClr val="D9D9D9"/>
                </a:solidFill>
                <a:latin typeface="Oswald"/>
                <a:ea typeface="Oswald"/>
                <a:cs typeface="Oswald"/>
                <a:sym typeface="Oswald"/>
              </a:rPr>
              <a:t> </a:t>
            </a:r>
            <a:endParaRPr sz="19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r>
              <a:rPr lang="en" sz="1900">
                <a:solidFill>
                  <a:srgbClr val="D9D9D9"/>
                </a:solidFill>
                <a:latin typeface="Oswald"/>
                <a:ea typeface="Oswald"/>
                <a:cs typeface="Oswald"/>
                <a:sym typeface="Oswald"/>
              </a:rPr>
              <a:t>We provide a holistic support journey and are committed to a lifelong learning mindset to expand opportunities and future employment prospects.</a:t>
            </a:r>
            <a:endParaRPr sz="1900">
              <a:solidFill>
                <a:srgbClr val="D9D9D9"/>
              </a:solidFill>
              <a:latin typeface="Oswald"/>
              <a:ea typeface="Oswald"/>
              <a:cs typeface="Oswald"/>
              <a:sym typeface="Oswald"/>
            </a:endParaRPr>
          </a:p>
        </p:txBody>
      </p:sp>
      <p:sp>
        <p:nvSpPr>
          <p:cNvPr id="128" name="Google Shape;128;p23"/>
          <p:cNvSpPr txBox="1"/>
          <p:nvPr/>
        </p:nvSpPr>
        <p:spPr>
          <a:xfrm>
            <a:off x="185800" y="1348000"/>
            <a:ext cx="4030200" cy="35574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1900">
                <a:solidFill>
                  <a:srgbClr val="F1C232"/>
                </a:solidFill>
                <a:latin typeface="Oswald"/>
                <a:ea typeface="Oswald"/>
                <a:cs typeface="Oswald"/>
                <a:sym typeface="Oswald"/>
              </a:rPr>
              <a:t>100% receiving interviews.</a:t>
            </a: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D9D9D9"/>
                </a:solidFill>
                <a:latin typeface="Oswald"/>
                <a:ea typeface="Oswald"/>
                <a:cs typeface="Oswald"/>
                <a:sym typeface="Oswald"/>
              </a:rPr>
              <a:t>Based on 98 Learners.</a:t>
            </a:r>
            <a:endParaRPr sz="19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endParaRPr sz="1050">
              <a:solidFill>
                <a:srgbClr val="6E6E6F"/>
              </a:solidFill>
              <a:latin typeface="Oswald Medium"/>
              <a:ea typeface="Oswald Medium"/>
              <a:cs typeface="Oswald Medium"/>
              <a:sym typeface="Oswald Medium"/>
            </a:endParaRPr>
          </a:p>
          <a:p>
            <a:pPr marL="0" lvl="0" indent="0" algn="l" rtl="0">
              <a:lnSpc>
                <a:spcPct val="115000"/>
              </a:lnSpc>
              <a:spcBef>
                <a:spcPts val="0"/>
              </a:spcBef>
              <a:spcAft>
                <a:spcPts val="0"/>
              </a:spcAft>
              <a:buNone/>
            </a:pPr>
            <a:r>
              <a:rPr lang="en" sz="1900">
                <a:solidFill>
                  <a:srgbClr val="F1C232"/>
                </a:solidFill>
                <a:latin typeface="Oswald"/>
                <a:ea typeface="Oswald"/>
                <a:cs typeface="Oswald"/>
                <a:sym typeface="Oswald"/>
              </a:rPr>
              <a:t>100% work experience completion.</a:t>
            </a: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D9D9D9"/>
                </a:solidFill>
                <a:latin typeface="Oswald"/>
                <a:ea typeface="Oswald"/>
                <a:cs typeface="Oswald"/>
                <a:sym typeface="Oswald"/>
              </a:rPr>
              <a:t>Between June 2022 and December 2022.</a:t>
            </a:r>
            <a:endParaRPr sz="19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endParaRPr sz="1200" i="1">
              <a:solidFill>
                <a:srgbClr val="D9D9D9"/>
              </a:solidFill>
              <a:latin typeface="Oswald"/>
              <a:ea typeface="Oswald"/>
              <a:cs typeface="Oswald"/>
              <a:sym typeface="Oswald"/>
            </a:endParaRPr>
          </a:p>
          <a:p>
            <a:pPr marL="0" lvl="0" indent="0" algn="l" rtl="0">
              <a:lnSpc>
                <a:spcPct val="115000"/>
              </a:lnSpc>
              <a:spcBef>
                <a:spcPts val="0"/>
              </a:spcBef>
              <a:spcAft>
                <a:spcPts val="0"/>
              </a:spcAft>
              <a:buNone/>
            </a:pPr>
            <a:r>
              <a:rPr lang="en" sz="1900">
                <a:solidFill>
                  <a:srgbClr val="F1C232"/>
                </a:solidFill>
                <a:latin typeface="Oswald"/>
                <a:ea typeface="Oswald"/>
                <a:cs typeface="Oswald"/>
                <a:sym typeface="Oswald"/>
              </a:rPr>
              <a:t>67% gain further opportunities.</a:t>
            </a: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D9D9D9"/>
                </a:solidFill>
                <a:latin typeface="Oswald"/>
                <a:ea typeface="Oswald"/>
                <a:cs typeface="Oswald"/>
                <a:sym typeface="Oswald"/>
              </a:rPr>
              <a:t>Surveyed cohorts felt they gained relevant tools to further their career.</a:t>
            </a:r>
            <a:endParaRPr sz="19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endParaRPr sz="1200" i="1">
              <a:solidFill>
                <a:srgbClr val="D9D9D9"/>
              </a:solidFill>
              <a:latin typeface="Oswald"/>
              <a:ea typeface="Oswald"/>
              <a:cs typeface="Oswald"/>
              <a:sym typeface="Oswald"/>
            </a:endParaRPr>
          </a:p>
          <a:p>
            <a:pPr marL="0" lvl="0" indent="0" algn="l" rtl="0">
              <a:lnSpc>
                <a:spcPct val="115000"/>
              </a:lnSpc>
              <a:spcBef>
                <a:spcPts val="0"/>
              </a:spcBef>
              <a:spcAft>
                <a:spcPts val="0"/>
              </a:spcAft>
              <a:buNone/>
            </a:pPr>
            <a:r>
              <a:rPr lang="en" sz="1900">
                <a:solidFill>
                  <a:srgbClr val="F1C232"/>
                </a:solidFill>
                <a:latin typeface="Oswald"/>
                <a:ea typeface="Oswald"/>
                <a:cs typeface="Oswald"/>
                <a:sym typeface="Oswald"/>
              </a:rPr>
              <a:t>33% into full-time employment.</a:t>
            </a: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endParaRPr sz="12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endParaRPr sz="1050" i="1">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endParaRPr sz="1050">
              <a:solidFill>
                <a:srgbClr val="6E6E6F"/>
              </a:solidFill>
              <a:latin typeface="Oswald Medium"/>
              <a:ea typeface="Oswald Medium"/>
              <a:cs typeface="Oswald Medium"/>
              <a:sym typeface="Oswald Medium"/>
            </a:endParaRPr>
          </a:p>
          <a:p>
            <a:pPr marL="0" lvl="0" indent="0" algn="l" rtl="0">
              <a:spcBef>
                <a:spcPts val="0"/>
              </a:spcBef>
              <a:spcAft>
                <a:spcPts val="0"/>
              </a:spcAft>
              <a:buNone/>
            </a:pPr>
            <a:endParaRPr sz="1900">
              <a:solidFill>
                <a:srgbClr val="6E6E6F"/>
              </a:solidFill>
              <a:latin typeface="Oswald Medium"/>
              <a:ea typeface="Oswald Medium"/>
              <a:cs typeface="Oswald Medium"/>
              <a:sym typeface="Oswald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4"/>
          <p:cNvSpPr txBox="1"/>
          <p:nvPr/>
        </p:nvSpPr>
        <p:spPr>
          <a:xfrm>
            <a:off x="185800" y="499525"/>
            <a:ext cx="41541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1C232"/>
                </a:solidFill>
                <a:latin typeface="Oswald"/>
                <a:ea typeface="Oswald"/>
                <a:cs typeface="Oswald"/>
                <a:sym typeface="Oswald"/>
              </a:rPr>
              <a:t>How they win. </a:t>
            </a:r>
            <a:endParaRPr sz="1900">
              <a:solidFill>
                <a:srgbClr val="6E6E6F"/>
              </a:solidFill>
              <a:latin typeface="Oswald"/>
              <a:ea typeface="Oswald"/>
              <a:cs typeface="Oswald"/>
              <a:sym typeface="Oswald"/>
            </a:endParaRPr>
          </a:p>
          <a:p>
            <a:pPr marL="0" lvl="0" indent="0" algn="l" rtl="0">
              <a:spcBef>
                <a:spcPts val="0"/>
              </a:spcBef>
              <a:spcAft>
                <a:spcPts val="0"/>
              </a:spcAft>
              <a:buNone/>
            </a:pPr>
            <a:r>
              <a:rPr lang="en" sz="1200">
                <a:solidFill>
                  <a:srgbClr val="D9D9D9"/>
                </a:solidFill>
                <a:latin typeface="Oswald"/>
                <a:ea typeface="Oswald"/>
                <a:cs typeface="Oswald"/>
                <a:sym typeface="Oswald"/>
              </a:rPr>
              <a:t>Previous programme impact.</a:t>
            </a:r>
            <a:endParaRPr sz="1200">
              <a:solidFill>
                <a:srgbClr val="D9D9D9"/>
              </a:solidFill>
              <a:latin typeface="Oswald"/>
              <a:ea typeface="Oswald"/>
              <a:cs typeface="Oswald"/>
              <a:sym typeface="Oswald"/>
            </a:endParaRPr>
          </a:p>
        </p:txBody>
      </p:sp>
      <p:sp>
        <p:nvSpPr>
          <p:cNvPr id="134" name="Google Shape;134;p24"/>
          <p:cNvSpPr txBox="1"/>
          <p:nvPr/>
        </p:nvSpPr>
        <p:spPr>
          <a:xfrm>
            <a:off x="185800" y="1190950"/>
            <a:ext cx="4030200" cy="37626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1900">
                <a:solidFill>
                  <a:srgbClr val="F1C232"/>
                </a:solidFill>
                <a:latin typeface="Oswald"/>
                <a:ea typeface="Oswald"/>
                <a:cs typeface="Oswald"/>
                <a:sym typeface="Oswald"/>
              </a:rPr>
              <a:t>Enterprise skills.</a:t>
            </a: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D9D9D9"/>
                </a:solidFill>
                <a:latin typeface="Oswald"/>
                <a:ea typeface="Oswald"/>
                <a:cs typeface="Oswald"/>
                <a:sym typeface="Oswald"/>
              </a:rPr>
              <a:t>Each learner has the opportunity to develop enterprise and entrepreneurship skills and discover how they are transferable to excel in any career.</a:t>
            </a:r>
            <a:endParaRPr sz="11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80000"/>
              </a:lnSpc>
              <a:spcBef>
                <a:spcPts val="0"/>
              </a:spcBef>
              <a:spcAft>
                <a:spcPts val="0"/>
              </a:spcAft>
              <a:buNone/>
            </a:pPr>
            <a:r>
              <a:rPr lang="en" sz="1900">
                <a:solidFill>
                  <a:srgbClr val="F1C232"/>
                </a:solidFill>
                <a:latin typeface="Oswald"/>
                <a:ea typeface="Oswald"/>
                <a:cs typeface="Oswald"/>
                <a:sym typeface="Oswald"/>
              </a:rPr>
              <a:t>Free for all learners.</a:t>
            </a: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D9D9D9"/>
                </a:solidFill>
                <a:latin typeface="Oswald"/>
                <a:ea typeface="Oswald"/>
                <a:cs typeface="Oswald"/>
                <a:sym typeface="Oswald"/>
              </a:rPr>
              <a:t>The aim is for people from any background who are currently unemployed to experience the Elevation Programme completely free of charge.</a:t>
            </a:r>
            <a:endParaRPr sz="11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80000"/>
              </a:lnSpc>
              <a:spcBef>
                <a:spcPts val="0"/>
              </a:spcBef>
              <a:spcAft>
                <a:spcPts val="0"/>
              </a:spcAft>
              <a:buNone/>
            </a:pPr>
            <a:r>
              <a:rPr lang="en" sz="1900">
                <a:solidFill>
                  <a:srgbClr val="F1C232"/>
                </a:solidFill>
                <a:latin typeface="Oswald"/>
                <a:ea typeface="Oswald"/>
                <a:cs typeface="Oswald"/>
                <a:sym typeface="Oswald"/>
              </a:rPr>
              <a:t>NCFE Level 1 business qualification.</a:t>
            </a: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D9D9D9"/>
                </a:solidFill>
                <a:latin typeface="Oswald"/>
                <a:ea typeface="Oswald"/>
                <a:cs typeface="Oswald"/>
                <a:sym typeface="Oswald"/>
              </a:rPr>
              <a:t>Learners will gain a Level 1 certificate in business to bolster employment prospects and growth opportunities by assisting in removing barriers to further education and training.</a:t>
            </a:r>
            <a:endParaRPr sz="11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p:txBody>
      </p:sp>
      <p:sp>
        <p:nvSpPr>
          <p:cNvPr id="135" name="Google Shape;135;p24"/>
          <p:cNvSpPr txBox="1"/>
          <p:nvPr/>
        </p:nvSpPr>
        <p:spPr>
          <a:xfrm>
            <a:off x="4572000" y="1129575"/>
            <a:ext cx="4030200" cy="42498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1900">
                <a:solidFill>
                  <a:srgbClr val="F1C232"/>
                </a:solidFill>
                <a:latin typeface="Oswald"/>
                <a:ea typeface="Oswald"/>
                <a:cs typeface="Oswald"/>
                <a:sym typeface="Oswald"/>
              </a:rPr>
              <a:t>CV workshops / LinkedIn training / interview skills.</a:t>
            </a: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D9D9D9"/>
                </a:solidFill>
                <a:latin typeface="Oswald"/>
                <a:ea typeface="Oswald"/>
                <a:cs typeface="Oswald"/>
                <a:sym typeface="Oswald"/>
              </a:rPr>
              <a:t>Learners will complete the Programme with updated CVs and profiles, an understanding of how to use different forms of social media to further their careers, and greater confidence in interviews.</a:t>
            </a:r>
            <a:endParaRPr sz="11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80000"/>
              </a:lnSpc>
              <a:spcBef>
                <a:spcPts val="0"/>
              </a:spcBef>
              <a:spcAft>
                <a:spcPts val="0"/>
              </a:spcAft>
              <a:buNone/>
            </a:pPr>
            <a:r>
              <a:rPr lang="en" sz="1900">
                <a:solidFill>
                  <a:srgbClr val="F1C232"/>
                </a:solidFill>
                <a:latin typeface="Oswald"/>
                <a:ea typeface="Oswald"/>
                <a:cs typeface="Oswald"/>
                <a:sym typeface="Oswald"/>
              </a:rPr>
              <a:t>Work experience and reference.</a:t>
            </a: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D9D9D9"/>
                </a:solidFill>
                <a:latin typeface="Oswald"/>
                <a:ea typeface="Oswald"/>
                <a:cs typeface="Oswald"/>
                <a:sym typeface="Oswald"/>
              </a:rPr>
              <a:t>A recent work experience and reference play a vital part in ensuring learners have the best opportunity for success in interviews.</a:t>
            </a:r>
            <a:endParaRPr sz="11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D9D9D9"/>
              </a:solidFill>
              <a:latin typeface="Oswald"/>
              <a:ea typeface="Oswald"/>
              <a:cs typeface="Oswald"/>
              <a:sym typeface="Oswald"/>
            </a:endParaRPr>
          </a:p>
          <a:p>
            <a:pPr marL="0" lvl="0" indent="0" algn="l" rtl="0">
              <a:lnSpc>
                <a:spcPct val="80000"/>
              </a:lnSpc>
              <a:spcBef>
                <a:spcPts val="0"/>
              </a:spcBef>
              <a:spcAft>
                <a:spcPts val="0"/>
              </a:spcAft>
              <a:buNone/>
            </a:pPr>
            <a:r>
              <a:rPr lang="en" sz="1900">
                <a:solidFill>
                  <a:srgbClr val="F1C232"/>
                </a:solidFill>
                <a:latin typeface="Oswald"/>
                <a:ea typeface="Oswald"/>
                <a:cs typeface="Oswald"/>
                <a:sym typeface="Oswald"/>
              </a:rPr>
              <a:t>Post-programme care.</a:t>
            </a: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D9D9D9"/>
                </a:solidFill>
                <a:latin typeface="Oswald"/>
                <a:ea typeface="Oswald"/>
                <a:cs typeface="Oswald"/>
                <a:sym typeface="Oswald"/>
              </a:rPr>
              <a:t>We understand the importance of flexibility within the workplace and the need to create longer-tail holistic journeys for both learners and businesses. Our post-programme care package provides up to 12 months of additional support.</a:t>
            </a:r>
            <a:endParaRPr sz="11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9"/>
        <p:cNvGrpSpPr/>
        <p:nvPr/>
      </p:nvGrpSpPr>
      <p:grpSpPr>
        <a:xfrm>
          <a:off x="0" y="0"/>
          <a:ext cx="0" cy="0"/>
          <a:chOff x="0" y="0"/>
          <a:chExt cx="0" cy="0"/>
        </a:xfrm>
      </p:grpSpPr>
      <p:sp>
        <p:nvSpPr>
          <p:cNvPr id="140" name="Google Shape;140;p25"/>
          <p:cNvSpPr txBox="1"/>
          <p:nvPr/>
        </p:nvSpPr>
        <p:spPr>
          <a:xfrm>
            <a:off x="296150" y="1230675"/>
            <a:ext cx="572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6E6E6F"/>
                </a:solidFill>
                <a:latin typeface="Oswald"/>
                <a:ea typeface="Oswald"/>
                <a:cs typeface="Oswald"/>
                <a:sym typeface="Oswald"/>
              </a:rPr>
              <a:t>The Levels recruitment</a:t>
            </a:r>
            <a:r>
              <a:rPr lang="en" sz="1900">
                <a:solidFill>
                  <a:srgbClr val="F1C232"/>
                </a:solidFill>
                <a:latin typeface="Oswald"/>
                <a:ea typeface="Oswald"/>
                <a:cs typeface="Oswald"/>
                <a:sym typeface="Oswald"/>
              </a:rPr>
              <a:t> model.</a:t>
            </a:r>
            <a:endParaRPr sz="1900">
              <a:solidFill>
                <a:srgbClr val="F1C232"/>
              </a:solidFill>
              <a:latin typeface="Oswald"/>
              <a:ea typeface="Oswald"/>
              <a:cs typeface="Oswald"/>
              <a:sym typeface="Oswald"/>
            </a:endParaRPr>
          </a:p>
        </p:txBody>
      </p:sp>
      <p:sp>
        <p:nvSpPr>
          <p:cNvPr id="141" name="Google Shape;141;p25"/>
          <p:cNvSpPr txBox="1"/>
          <p:nvPr/>
        </p:nvSpPr>
        <p:spPr>
          <a:xfrm>
            <a:off x="1253800" y="2347613"/>
            <a:ext cx="1273800" cy="96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b="1">
                <a:solidFill>
                  <a:srgbClr val="F1C232"/>
                </a:solidFill>
                <a:latin typeface="Oswald"/>
                <a:ea typeface="Oswald"/>
                <a:cs typeface="Oswald"/>
                <a:sym typeface="Oswald"/>
              </a:rPr>
              <a:t>CUSTOMER SIGN UP</a:t>
            </a:r>
            <a:endParaRPr sz="900" b="1">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From various sources including job centre referrals.</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900">
              <a:solidFill>
                <a:srgbClr val="6E6E6F"/>
              </a:solidFill>
              <a:latin typeface="Oswald"/>
              <a:ea typeface="Oswald"/>
              <a:cs typeface="Oswald"/>
              <a:sym typeface="Oswald"/>
            </a:endParaRPr>
          </a:p>
        </p:txBody>
      </p:sp>
      <p:sp>
        <p:nvSpPr>
          <p:cNvPr id="142" name="Google Shape;142;p25"/>
          <p:cNvSpPr txBox="1"/>
          <p:nvPr/>
        </p:nvSpPr>
        <p:spPr>
          <a:xfrm>
            <a:off x="3378938" y="2363650"/>
            <a:ext cx="2068200" cy="1119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b="1">
                <a:solidFill>
                  <a:srgbClr val="F1C232"/>
                </a:solidFill>
                <a:latin typeface="Oswald"/>
                <a:ea typeface="Oswald"/>
                <a:cs typeface="Oswald"/>
                <a:sym typeface="Oswald"/>
              </a:rPr>
              <a:t>RECRUITMENT</a:t>
            </a:r>
            <a:endParaRPr sz="900" b="1">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Learners are assessed, given an ai ranking and provided with multiple employment opportunities that match their ambitions and skillset.</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900">
              <a:solidFill>
                <a:srgbClr val="6E6E6F"/>
              </a:solidFill>
              <a:latin typeface="Oswald"/>
              <a:ea typeface="Oswald"/>
              <a:cs typeface="Oswald"/>
              <a:sym typeface="Oswald"/>
            </a:endParaRPr>
          </a:p>
        </p:txBody>
      </p:sp>
      <p:sp>
        <p:nvSpPr>
          <p:cNvPr id="143" name="Google Shape;143;p25"/>
          <p:cNvSpPr txBox="1"/>
          <p:nvPr/>
        </p:nvSpPr>
        <p:spPr>
          <a:xfrm>
            <a:off x="5506050" y="2363650"/>
            <a:ext cx="3330900" cy="96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b="1">
                <a:solidFill>
                  <a:srgbClr val="F1C232"/>
                </a:solidFill>
                <a:latin typeface="Oswald"/>
                <a:ea typeface="Oswald"/>
                <a:cs typeface="Oswald"/>
                <a:sym typeface="Oswald"/>
              </a:rPr>
              <a:t>ADDITIONAL TRAINING</a:t>
            </a:r>
            <a:endParaRPr sz="900" b="1">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Additional training opportunities are continuously offered to allow employers to to upskill their workforce and ensure sustained positive outcomes from interacting with Levels Learning and Recruitment.</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900">
              <a:solidFill>
                <a:srgbClr val="6E6E6F"/>
              </a:solidFill>
              <a:latin typeface="Oswald"/>
              <a:ea typeface="Oswald"/>
              <a:cs typeface="Oswald"/>
              <a:sym typeface="Oswald"/>
            </a:endParaRPr>
          </a:p>
        </p:txBody>
      </p:sp>
      <p:sp>
        <p:nvSpPr>
          <p:cNvPr id="144" name="Google Shape;144;p25"/>
          <p:cNvSpPr txBox="1"/>
          <p:nvPr/>
        </p:nvSpPr>
        <p:spPr>
          <a:xfrm>
            <a:off x="2321300" y="3613275"/>
            <a:ext cx="1578600" cy="96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b="1">
                <a:solidFill>
                  <a:srgbClr val="F1C232"/>
                </a:solidFill>
                <a:latin typeface="Oswald"/>
                <a:ea typeface="Oswald"/>
                <a:cs typeface="Oswald"/>
                <a:sym typeface="Oswald"/>
              </a:rPr>
              <a:t>THE ELEVATION PROGRAMME</a:t>
            </a:r>
            <a:endParaRPr sz="900" b="1">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Builds confidence whilst gaining a qualification, work experience, a recent work reference and access to interviews.</a:t>
            </a:r>
            <a:endParaRPr sz="900">
              <a:solidFill>
                <a:srgbClr val="6E6E6F"/>
              </a:solidFill>
              <a:latin typeface="Oswald"/>
              <a:ea typeface="Oswald"/>
              <a:cs typeface="Oswald"/>
              <a:sym typeface="Oswald"/>
            </a:endParaRPr>
          </a:p>
        </p:txBody>
      </p:sp>
      <p:sp>
        <p:nvSpPr>
          <p:cNvPr id="145" name="Google Shape;145;p25"/>
          <p:cNvSpPr txBox="1"/>
          <p:nvPr/>
        </p:nvSpPr>
        <p:spPr>
          <a:xfrm>
            <a:off x="4444500" y="3621500"/>
            <a:ext cx="1826700" cy="1119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b="1">
                <a:solidFill>
                  <a:srgbClr val="F1C232"/>
                </a:solidFill>
                <a:latin typeface="Oswald"/>
                <a:ea typeface="Oswald"/>
                <a:cs typeface="Oswald"/>
                <a:sym typeface="Oswald"/>
              </a:rPr>
              <a:t>PARTNERSHIPS</a:t>
            </a:r>
            <a:endParaRPr sz="900" b="1">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Various partnerships provide continued holistic support for both employers and staff post-employment to sustain satisfaction and outcomes. </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900">
              <a:solidFill>
                <a:srgbClr val="6E6E6F"/>
              </a:solidFill>
              <a:latin typeface="Oswald"/>
              <a:ea typeface="Oswald"/>
              <a:cs typeface="Oswald"/>
              <a:sym typeface="Oswald"/>
            </a:endParaRPr>
          </a:p>
        </p:txBody>
      </p:sp>
      <p:sp>
        <p:nvSpPr>
          <p:cNvPr id="146" name="Google Shape;146;p25"/>
          <p:cNvSpPr txBox="1"/>
          <p:nvPr/>
        </p:nvSpPr>
        <p:spPr>
          <a:xfrm>
            <a:off x="6571600" y="3621500"/>
            <a:ext cx="2105100" cy="96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b="1">
                <a:solidFill>
                  <a:srgbClr val="F1C232"/>
                </a:solidFill>
                <a:latin typeface="Oswald"/>
                <a:ea typeface="Oswald"/>
                <a:cs typeface="Oswald"/>
                <a:sym typeface="Oswald"/>
              </a:rPr>
              <a:t>CONTINUED GROWTH</a:t>
            </a:r>
            <a:endParaRPr sz="900" b="1">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All learners and employers are consistently re-engaged to assist in increasing work retention and life satisfaction.</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900">
              <a:solidFill>
                <a:srgbClr val="6E6E6F"/>
              </a:solidFill>
              <a:latin typeface="Oswald"/>
              <a:ea typeface="Oswald"/>
              <a:cs typeface="Oswald"/>
              <a:sym typeface="Oswald"/>
            </a:endParaRPr>
          </a:p>
        </p:txBody>
      </p:sp>
      <p:cxnSp>
        <p:nvCxnSpPr>
          <p:cNvPr id="147" name="Google Shape;147;p25"/>
          <p:cNvCxnSpPr/>
          <p:nvPr/>
        </p:nvCxnSpPr>
        <p:spPr>
          <a:xfrm>
            <a:off x="432625" y="3380950"/>
            <a:ext cx="8011800" cy="0"/>
          </a:xfrm>
          <a:prstGeom prst="straightConnector1">
            <a:avLst/>
          </a:prstGeom>
          <a:noFill/>
          <a:ln w="38100" cap="flat" cmpd="sng">
            <a:solidFill>
              <a:srgbClr val="6E6E6F"/>
            </a:solidFill>
            <a:prstDash val="solid"/>
            <a:round/>
            <a:headEnd type="none" w="med" len="med"/>
            <a:tailEnd type="none" w="med" len="med"/>
          </a:ln>
        </p:spPr>
      </p:cxnSp>
      <p:cxnSp>
        <p:nvCxnSpPr>
          <p:cNvPr id="148" name="Google Shape;148;p25"/>
          <p:cNvCxnSpPr>
            <a:endCxn id="149" idx="0"/>
          </p:cNvCxnSpPr>
          <p:nvPr/>
        </p:nvCxnSpPr>
        <p:spPr>
          <a:xfrm>
            <a:off x="1249900" y="2443450"/>
            <a:ext cx="3900" cy="845400"/>
          </a:xfrm>
          <a:prstGeom prst="straightConnector1">
            <a:avLst/>
          </a:prstGeom>
          <a:noFill/>
          <a:ln w="19050" cap="flat" cmpd="sng">
            <a:solidFill>
              <a:srgbClr val="6E6E6F"/>
            </a:solidFill>
            <a:prstDash val="solid"/>
            <a:round/>
            <a:headEnd type="none" w="med" len="med"/>
            <a:tailEnd type="none" w="med" len="med"/>
          </a:ln>
        </p:spPr>
      </p:cxnSp>
      <p:cxnSp>
        <p:nvCxnSpPr>
          <p:cNvPr id="150" name="Google Shape;150;p25"/>
          <p:cNvCxnSpPr/>
          <p:nvPr/>
        </p:nvCxnSpPr>
        <p:spPr>
          <a:xfrm>
            <a:off x="3378950" y="2443450"/>
            <a:ext cx="3900" cy="845400"/>
          </a:xfrm>
          <a:prstGeom prst="straightConnector1">
            <a:avLst/>
          </a:prstGeom>
          <a:noFill/>
          <a:ln w="19050" cap="flat" cmpd="sng">
            <a:solidFill>
              <a:srgbClr val="6E6E6F"/>
            </a:solidFill>
            <a:prstDash val="solid"/>
            <a:round/>
            <a:headEnd type="none" w="med" len="med"/>
            <a:tailEnd type="none" w="med" len="med"/>
          </a:ln>
        </p:spPr>
      </p:cxnSp>
      <p:cxnSp>
        <p:nvCxnSpPr>
          <p:cNvPr id="151" name="Google Shape;151;p25"/>
          <p:cNvCxnSpPr/>
          <p:nvPr/>
        </p:nvCxnSpPr>
        <p:spPr>
          <a:xfrm>
            <a:off x="5506050" y="2443450"/>
            <a:ext cx="3900" cy="845400"/>
          </a:xfrm>
          <a:prstGeom prst="straightConnector1">
            <a:avLst/>
          </a:prstGeom>
          <a:noFill/>
          <a:ln w="19050" cap="flat" cmpd="sng">
            <a:solidFill>
              <a:srgbClr val="6E6E6F"/>
            </a:solidFill>
            <a:prstDash val="solid"/>
            <a:round/>
            <a:headEnd type="none" w="med" len="med"/>
            <a:tailEnd type="none" w="med" len="med"/>
          </a:ln>
        </p:spPr>
      </p:cxnSp>
      <p:cxnSp>
        <p:nvCxnSpPr>
          <p:cNvPr id="152" name="Google Shape;152;p25"/>
          <p:cNvCxnSpPr/>
          <p:nvPr/>
        </p:nvCxnSpPr>
        <p:spPr>
          <a:xfrm>
            <a:off x="2317400" y="3380950"/>
            <a:ext cx="3900" cy="845400"/>
          </a:xfrm>
          <a:prstGeom prst="straightConnector1">
            <a:avLst/>
          </a:prstGeom>
          <a:noFill/>
          <a:ln w="19050" cap="flat" cmpd="sng">
            <a:solidFill>
              <a:srgbClr val="6E6E6F"/>
            </a:solidFill>
            <a:prstDash val="solid"/>
            <a:round/>
            <a:headEnd type="none" w="med" len="med"/>
            <a:tailEnd type="none" w="med" len="med"/>
          </a:ln>
        </p:spPr>
      </p:cxnSp>
      <p:cxnSp>
        <p:nvCxnSpPr>
          <p:cNvPr id="153" name="Google Shape;153;p25"/>
          <p:cNvCxnSpPr/>
          <p:nvPr/>
        </p:nvCxnSpPr>
        <p:spPr>
          <a:xfrm>
            <a:off x="4444500" y="3380950"/>
            <a:ext cx="3900" cy="845400"/>
          </a:xfrm>
          <a:prstGeom prst="straightConnector1">
            <a:avLst/>
          </a:prstGeom>
          <a:noFill/>
          <a:ln w="19050" cap="flat" cmpd="sng">
            <a:solidFill>
              <a:srgbClr val="6E6E6F"/>
            </a:solidFill>
            <a:prstDash val="solid"/>
            <a:round/>
            <a:headEnd type="none" w="med" len="med"/>
            <a:tailEnd type="none" w="med" len="med"/>
          </a:ln>
        </p:spPr>
      </p:cxnSp>
      <p:cxnSp>
        <p:nvCxnSpPr>
          <p:cNvPr id="154" name="Google Shape;154;p25"/>
          <p:cNvCxnSpPr/>
          <p:nvPr/>
        </p:nvCxnSpPr>
        <p:spPr>
          <a:xfrm>
            <a:off x="6571600" y="3380950"/>
            <a:ext cx="3900" cy="845400"/>
          </a:xfrm>
          <a:prstGeom prst="straightConnector1">
            <a:avLst/>
          </a:prstGeom>
          <a:noFill/>
          <a:ln w="19050" cap="flat" cmpd="sng">
            <a:solidFill>
              <a:srgbClr val="6E6E6F"/>
            </a:solidFill>
            <a:prstDash val="solid"/>
            <a:round/>
            <a:headEnd type="none" w="med" len="med"/>
            <a:tailEnd type="none" w="med" len="med"/>
          </a:ln>
        </p:spPr>
      </p:cxnSp>
      <p:sp>
        <p:nvSpPr>
          <p:cNvPr id="149" name="Google Shape;149;p25"/>
          <p:cNvSpPr/>
          <p:nvPr/>
        </p:nvSpPr>
        <p:spPr>
          <a:xfrm>
            <a:off x="1161700" y="3288850"/>
            <a:ext cx="184200" cy="184200"/>
          </a:xfrm>
          <a:prstGeom prst="ellipse">
            <a:avLst/>
          </a:prstGeom>
          <a:solidFill>
            <a:schemeClr val="dk1"/>
          </a:solidFill>
          <a:ln w="19050" cap="flat" cmpd="sng">
            <a:solidFill>
              <a:srgbClr val="6E6E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5"/>
          <p:cNvSpPr/>
          <p:nvPr/>
        </p:nvSpPr>
        <p:spPr>
          <a:xfrm>
            <a:off x="2227250" y="3288850"/>
            <a:ext cx="184200" cy="184200"/>
          </a:xfrm>
          <a:prstGeom prst="ellipse">
            <a:avLst/>
          </a:prstGeom>
          <a:solidFill>
            <a:schemeClr val="dk1"/>
          </a:solidFill>
          <a:ln w="19050" cap="flat" cmpd="sng">
            <a:solidFill>
              <a:srgbClr val="6E6E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5"/>
          <p:cNvSpPr/>
          <p:nvPr/>
        </p:nvSpPr>
        <p:spPr>
          <a:xfrm>
            <a:off x="3292800" y="3288850"/>
            <a:ext cx="184200" cy="184200"/>
          </a:xfrm>
          <a:prstGeom prst="ellipse">
            <a:avLst/>
          </a:prstGeom>
          <a:solidFill>
            <a:schemeClr val="dk1"/>
          </a:solidFill>
          <a:ln w="19050" cap="flat" cmpd="sng">
            <a:solidFill>
              <a:srgbClr val="6E6E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5"/>
          <p:cNvSpPr/>
          <p:nvPr/>
        </p:nvSpPr>
        <p:spPr>
          <a:xfrm>
            <a:off x="4350350" y="3288850"/>
            <a:ext cx="184200" cy="184200"/>
          </a:xfrm>
          <a:prstGeom prst="ellipse">
            <a:avLst/>
          </a:prstGeom>
          <a:solidFill>
            <a:schemeClr val="dk1"/>
          </a:solidFill>
          <a:ln w="19050" cap="flat" cmpd="sng">
            <a:solidFill>
              <a:srgbClr val="6E6E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5"/>
          <p:cNvSpPr/>
          <p:nvPr/>
        </p:nvSpPr>
        <p:spPr>
          <a:xfrm>
            <a:off x="5415900" y="3288850"/>
            <a:ext cx="184200" cy="184200"/>
          </a:xfrm>
          <a:prstGeom prst="ellipse">
            <a:avLst/>
          </a:prstGeom>
          <a:solidFill>
            <a:schemeClr val="dk1"/>
          </a:solidFill>
          <a:ln w="19050" cap="flat" cmpd="sng">
            <a:solidFill>
              <a:srgbClr val="6E6E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5"/>
          <p:cNvSpPr/>
          <p:nvPr/>
        </p:nvSpPr>
        <p:spPr>
          <a:xfrm>
            <a:off x="6481450" y="3288850"/>
            <a:ext cx="184200" cy="184200"/>
          </a:xfrm>
          <a:prstGeom prst="ellipse">
            <a:avLst/>
          </a:prstGeom>
          <a:solidFill>
            <a:schemeClr val="dk1"/>
          </a:solidFill>
          <a:ln w="19050" cap="flat" cmpd="sng">
            <a:solidFill>
              <a:srgbClr val="6E6E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164" name="Google Shape;164;p26"/>
          <p:cNvSpPr txBox="1"/>
          <p:nvPr/>
        </p:nvSpPr>
        <p:spPr>
          <a:xfrm>
            <a:off x="185800" y="738425"/>
            <a:ext cx="6929700" cy="172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50">
                <a:solidFill>
                  <a:srgbClr val="D9D9D9"/>
                </a:solidFill>
                <a:latin typeface="Oswald"/>
                <a:ea typeface="Oswald"/>
                <a:cs typeface="Oswald"/>
                <a:sym typeface="Oswald"/>
              </a:rPr>
              <a:t>Our growing list of local and national partnerships and spaces to facilitate aspirational learning, is specifically designed to assist in creating a truly holistic journey towards sustainable recruitment.</a:t>
            </a:r>
            <a:endParaRPr sz="1700">
              <a:solidFill>
                <a:srgbClr val="D9D9D9"/>
              </a:solidFill>
              <a:latin typeface="Oswald Medium"/>
              <a:ea typeface="Oswald Medium"/>
              <a:cs typeface="Oswald Medium"/>
              <a:sym typeface="Oswald Medium"/>
            </a:endParaRPr>
          </a:p>
        </p:txBody>
      </p:sp>
      <p:pic>
        <p:nvPicPr>
          <p:cNvPr id="165" name="Google Shape;165;p26"/>
          <p:cNvPicPr preferRelativeResize="0"/>
          <p:nvPr/>
        </p:nvPicPr>
        <p:blipFill>
          <a:blip r:embed="rId3">
            <a:alphaModFix/>
          </a:blip>
          <a:stretch>
            <a:fillRect/>
          </a:stretch>
        </p:blipFill>
        <p:spPr>
          <a:xfrm>
            <a:off x="245725" y="3599285"/>
            <a:ext cx="1516396" cy="279119"/>
          </a:xfrm>
          <a:prstGeom prst="rect">
            <a:avLst/>
          </a:prstGeom>
          <a:noFill/>
          <a:ln>
            <a:noFill/>
          </a:ln>
        </p:spPr>
      </p:pic>
      <p:pic>
        <p:nvPicPr>
          <p:cNvPr id="166" name="Google Shape;166;p26"/>
          <p:cNvPicPr preferRelativeResize="0"/>
          <p:nvPr/>
        </p:nvPicPr>
        <p:blipFill>
          <a:blip r:embed="rId4">
            <a:alphaModFix/>
          </a:blip>
          <a:stretch>
            <a:fillRect/>
          </a:stretch>
        </p:blipFill>
        <p:spPr>
          <a:xfrm>
            <a:off x="3622825" y="2663375"/>
            <a:ext cx="1448771" cy="648674"/>
          </a:xfrm>
          <a:prstGeom prst="rect">
            <a:avLst/>
          </a:prstGeom>
          <a:noFill/>
          <a:ln>
            <a:noFill/>
          </a:ln>
        </p:spPr>
      </p:pic>
      <p:pic>
        <p:nvPicPr>
          <p:cNvPr id="167" name="Google Shape;167;p26"/>
          <p:cNvPicPr preferRelativeResize="0"/>
          <p:nvPr/>
        </p:nvPicPr>
        <p:blipFill>
          <a:blip r:embed="rId5">
            <a:alphaModFix/>
          </a:blip>
          <a:stretch>
            <a:fillRect/>
          </a:stretch>
        </p:blipFill>
        <p:spPr>
          <a:xfrm>
            <a:off x="245725" y="2639167"/>
            <a:ext cx="816061" cy="681241"/>
          </a:xfrm>
          <a:prstGeom prst="rect">
            <a:avLst/>
          </a:prstGeom>
          <a:noFill/>
          <a:ln>
            <a:noFill/>
          </a:ln>
        </p:spPr>
      </p:pic>
      <p:pic>
        <p:nvPicPr>
          <p:cNvPr id="168" name="Google Shape;168;p26"/>
          <p:cNvPicPr preferRelativeResize="0"/>
          <p:nvPr/>
        </p:nvPicPr>
        <p:blipFill>
          <a:blip r:embed="rId6">
            <a:alphaModFix/>
          </a:blip>
          <a:stretch>
            <a:fillRect/>
          </a:stretch>
        </p:blipFill>
        <p:spPr>
          <a:xfrm>
            <a:off x="1312838" y="2571751"/>
            <a:ext cx="816061" cy="816075"/>
          </a:xfrm>
          <a:prstGeom prst="rect">
            <a:avLst/>
          </a:prstGeom>
          <a:noFill/>
          <a:ln>
            <a:noFill/>
          </a:ln>
        </p:spPr>
      </p:pic>
      <p:pic>
        <p:nvPicPr>
          <p:cNvPr id="169" name="Google Shape;169;p26"/>
          <p:cNvPicPr preferRelativeResize="0"/>
          <p:nvPr/>
        </p:nvPicPr>
        <p:blipFill>
          <a:blip r:embed="rId7">
            <a:alphaModFix/>
          </a:blip>
          <a:stretch>
            <a:fillRect/>
          </a:stretch>
        </p:blipFill>
        <p:spPr>
          <a:xfrm>
            <a:off x="1941317" y="3554074"/>
            <a:ext cx="1039650" cy="369548"/>
          </a:xfrm>
          <a:prstGeom prst="rect">
            <a:avLst/>
          </a:prstGeom>
          <a:noFill/>
          <a:ln>
            <a:noFill/>
          </a:ln>
        </p:spPr>
      </p:pic>
      <p:pic>
        <p:nvPicPr>
          <p:cNvPr id="170" name="Google Shape;170;p26"/>
          <p:cNvPicPr preferRelativeResize="0"/>
          <p:nvPr/>
        </p:nvPicPr>
        <p:blipFill>
          <a:blip r:embed="rId8">
            <a:alphaModFix/>
          </a:blip>
          <a:stretch>
            <a:fillRect/>
          </a:stretch>
        </p:blipFill>
        <p:spPr>
          <a:xfrm>
            <a:off x="2379974" y="2727743"/>
            <a:ext cx="1039649" cy="588182"/>
          </a:xfrm>
          <a:prstGeom prst="rect">
            <a:avLst/>
          </a:prstGeom>
          <a:noFill/>
          <a:ln>
            <a:noFill/>
          </a:ln>
        </p:spPr>
      </p:pic>
      <p:pic>
        <p:nvPicPr>
          <p:cNvPr id="171" name="Google Shape;171;p26"/>
          <p:cNvPicPr preferRelativeResize="0"/>
          <p:nvPr/>
        </p:nvPicPr>
        <p:blipFill>
          <a:blip r:embed="rId9">
            <a:alphaModFix/>
          </a:blip>
          <a:stretch>
            <a:fillRect/>
          </a:stretch>
        </p:blipFill>
        <p:spPr>
          <a:xfrm>
            <a:off x="3172303" y="3387823"/>
            <a:ext cx="1039644" cy="648675"/>
          </a:xfrm>
          <a:prstGeom prst="rect">
            <a:avLst/>
          </a:prstGeom>
          <a:noFill/>
          <a:ln>
            <a:noFill/>
          </a:ln>
        </p:spPr>
      </p:pic>
      <p:pic>
        <p:nvPicPr>
          <p:cNvPr id="172" name="Google Shape;172;p26"/>
          <p:cNvPicPr preferRelativeResize="0"/>
          <p:nvPr/>
        </p:nvPicPr>
        <p:blipFill>
          <a:blip r:embed="rId10">
            <a:alphaModFix/>
          </a:blip>
          <a:stretch>
            <a:fillRect/>
          </a:stretch>
        </p:blipFill>
        <p:spPr>
          <a:xfrm>
            <a:off x="5172549" y="2727754"/>
            <a:ext cx="476984" cy="469432"/>
          </a:xfrm>
          <a:prstGeom prst="rect">
            <a:avLst/>
          </a:prstGeom>
          <a:noFill/>
          <a:ln>
            <a:noFill/>
          </a:ln>
        </p:spPr>
      </p:pic>
      <p:pic>
        <p:nvPicPr>
          <p:cNvPr id="173" name="Google Shape;173;p26"/>
          <p:cNvPicPr preferRelativeResize="0"/>
          <p:nvPr/>
        </p:nvPicPr>
        <p:blipFill>
          <a:blip r:embed="rId11">
            <a:alphaModFix/>
          </a:blip>
          <a:stretch>
            <a:fillRect/>
          </a:stretch>
        </p:blipFill>
        <p:spPr>
          <a:xfrm>
            <a:off x="4418725" y="3545463"/>
            <a:ext cx="1590675" cy="333375"/>
          </a:xfrm>
          <a:prstGeom prst="rect">
            <a:avLst/>
          </a:prstGeom>
          <a:noFill/>
          <a:ln>
            <a:noFill/>
          </a:ln>
        </p:spPr>
      </p:pic>
      <p:pic>
        <p:nvPicPr>
          <p:cNvPr id="174" name="Google Shape;174;p26"/>
          <p:cNvPicPr preferRelativeResize="0"/>
          <p:nvPr/>
        </p:nvPicPr>
        <p:blipFill>
          <a:blip r:embed="rId12">
            <a:alphaModFix/>
          </a:blip>
          <a:stretch>
            <a:fillRect/>
          </a:stretch>
        </p:blipFill>
        <p:spPr>
          <a:xfrm>
            <a:off x="6216178" y="3440300"/>
            <a:ext cx="863145" cy="469425"/>
          </a:xfrm>
          <a:prstGeom prst="rect">
            <a:avLst/>
          </a:prstGeom>
          <a:noFill/>
          <a:ln>
            <a:noFill/>
          </a:ln>
        </p:spPr>
      </p:pic>
      <p:pic>
        <p:nvPicPr>
          <p:cNvPr id="175" name="Google Shape;175;p26"/>
          <p:cNvPicPr preferRelativeResize="0"/>
          <p:nvPr/>
        </p:nvPicPr>
        <p:blipFill>
          <a:blip r:embed="rId13">
            <a:alphaModFix/>
          </a:blip>
          <a:stretch>
            <a:fillRect/>
          </a:stretch>
        </p:blipFill>
        <p:spPr>
          <a:xfrm>
            <a:off x="6634676" y="2693260"/>
            <a:ext cx="476975" cy="588902"/>
          </a:xfrm>
          <a:prstGeom prst="rect">
            <a:avLst/>
          </a:prstGeom>
          <a:noFill/>
          <a:ln>
            <a:noFill/>
          </a:ln>
        </p:spPr>
      </p:pic>
      <p:pic>
        <p:nvPicPr>
          <p:cNvPr id="176" name="Google Shape;176;p26"/>
          <p:cNvPicPr preferRelativeResize="0"/>
          <p:nvPr/>
        </p:nvPicPr>
        <p:blipFill>
          <a:blip r:embed="rId14">
            <a:alphaModFix/>
          </a:blip>
          <a:stretch>
            <a:fillRect/>
          </a:stretch>
        </p:blipFill>
        <p:spPr>
          <a:xfrm>
            <a:off x="5822075" y="2639175"/>
            <a:ext cx="546102" cy="6812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Google Shape;181;p27"/>
          <p:cNvSpPr txBox="1"/>
          <p:nvPr/>
        </p:nvSpPr>
        <p:spPr>
          <a:xfrm>
            <a:off x="226550" y="1433350"/>
            <a:ext cx="5308500" cy="142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1C232"/>
                </a:solidFill>
                <a:latin typeface="Oswald"/>
                <a:ea typeface="Oswald"/>
                <a:cs typeface="Oswald"/>
                <a:sym typeface="Oswald"/>
              </a:rPr>
              <a:t>Holistic Journey</a:t>
            </a:r>
            <a:r>
              <a:rPr lang="en" sz="1900">
                <a:solidFill>
                  <a:srgbClr val="6E6E6F"/>
                </a:solidFill>
                <a:latin typeface="Oswald"/>
                <a:ea typeface="Oswald"/>
                <a:cs typeface="Oswald"/>
                <a:sym typeface="Oswald"/>
              </a:rPr>
              <a:t>.</a:t>
            </a:r>
            <a:endParaRPr sz="1900">
              <a:solidFill>
                <a:srgbClr val="6E6E6F"/>
              </a:solidFill>
              <a:latin typeface="Oswald"/>
              <a:ea typeface="Oswald"/>
              <a:cs typeface="Oswald"/>
              <a:sym typeface="Oswald"/>
            </a:endParaRPr>
          </a:p>
          <a:p>
            <a:pPr marL="0" lvl="0" indent="0" algn="l" rtl="0">
              <a:spcBef>
                <a:spcPts val="0"/>
              </a:spcBef>
              <a:spcAft>
                <a:spcPts val="0"/>
              </a:spcAft>
              <a:buNone/>
            </a:pPr>
            <a:r>
              <a:rPr lang="en" sz="1900">
                <a:solidFill>
                  <a:srgbClr val="D9D9D9"/>
                </a:solidFill>
                <a:latin typeface="Oswald"/>
                <a:ea typeface="Oswald"/>
                <a:cs typeface="Oswald"/>
                <a:sym typeface="Oswald"/>
              </a:rPr>
              <a:t>Post-programme</a:t>
            </a:r>
            <a:endParaRPr sz="2400">
              <a:solidFill>
                <a:srgbClr val="D9D9D9"/>
              </a:solidFill>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050">
              <a:solidFill>
                <a:srgbClr val="6E6E6F"/>
              </a:solidFill>
              <a:latin typeface="Oswald Medium"/>
              <a:ea typeface="Oswald Medium"/>
              <a:cs typeface="Oswald Medium"/>
              <a:sym typeface="Oswald Medium"/>
            </a:endParaRPr>
          </a:p>
          <a:p>
            <a:pPr marL="0" lvl="0" indent="0" algn="l" rtl="0">
              <a:spcBef>
                <a:spcPts val="0"/>
              </a:spcBef>
              <a:spcAft>
                <a:spcPts val="0"/>
              </a:spcAft>
              <a:buNone/>
            </a:pPr>
            <a:endParaRPr sz="1900">
              <a:solidFill>
                <a:srgbClr val="6E6E6F"/>
              </a:solidFill>
              <a:latin typeface="Oswald Medium"/>
              <a:ea typeface="Oswald Medium"/>
              <a:cs typeface="Oswald Medium"/>
              <a:sym typeface="Oswald Medium"/>
            </a:endParaRPr>
          </a:p>
        </p:txBody>
      </p:sp>
      <p:sp>
        <p:nvSpPr>
          <p:cNvPr id="182" name="Google Shape;182;p27"/>
          <p:cNvSpPr txBox="1"/>
          <p:nvPr/>
        </p:nvSpPr>
        <p:spPr>
          <a:xfrm>
            <a:off x="226550" y="2344975"/>
            <a:ext cx="4238100" cy="1195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900">
                <a:solidFill>
                  <a:srgbClr val="F1C232"/>
                </a:solidFill>
                <a:latin typeface="Oswald"/>
                <a:ea typeface="Oswald"/>
                <a:cs typeface="Oswald"/>
                <a:sym typeface="Oswald"/>
              </a:rPr>
              <a:t>6 months</a:t>
            </a:r>
            <a:r>
              <a:rPr lang="en" sz="1900">
                <a:solidFill>
                  <a:srgbClr val="6E6E6F"/>
                </a:solidFill>
                <a:latin typeface="Oswald"/>
                <a:ea typeface="Oswald"/>
                <a:cs typeface="Oswald"/>
                <a:sym typeface="Oswald"/>
              </a:rPr>
              <a:t> </a:t>
            </a:r>
            <a:r>
              <a:rPr lang="en" sz="1900">
                <a:solidFill>
                  <a:srgbClr val="D9D9D9"/>
                </a:solidFill>
                <a:latin typeface="Oswald"/>
                <a:ea typeface="Oswald"/>
                <a:cs typeface="Oswald"/>
                <a:sym typeface="Oswald"/>
              </a:rPr>
              <a:t>Creating opportunities.</a:t>
            </a:r>
            <a:endParaRPr sz="1900">
              <a:solidFill>
                <a:srgbClr val="D9D9D9"/>
              </a:solidFill>
              <a:latin typeface="Oswald"/>
              <a:ea typeface="Oswald"/>
              <a:cs typeface="Oswald"/>
              <a:sym typeface="Oswald"/>
            </a:endParaRPr>
          </a:p>
          <a:p>
            <a:pPr marL="0" lvl="0" indent="0" algn="l" rtl="0">
              <a:lnSpc>
                <a:spcPct val="90000"/>
              </a:lnSpc>
              <a:spcBef>
                <a:spcPts val="0"/>
              </a:spcBef>
              <a:spcAft>
                <a:spcPts val="0"/>
              </a:spcAft>
              <a:buNone/>
            </a:pPr>
            <a:r>
              <a:rPr lang="en" sz="1100">
                <a:solidFill>
                  <a:srgbClr val="D9D9D9"/>
                </a:solidFill>
                <a:latin typeface="Oswald"/>
                <a:ea typeface="Oswald"/>
                <a:cs typeface="Oswald"/>
                <a:sym typeface="Oswald"/>
              </a:rPr>
              <a:t>One-to-one support with a dedicated career coach</a:t>
            </a:r>
            <a:endParaRPr sz="1100">
              <a:solidFill>
                <a:srgbClr val="D9D9D9"/>
              </a:solidFill>
              <a:latin typeface="Oswald"/>
              <a:ea typeface="Oswald"/>
              <a:cs typeface="Oswald"/>
              <a:sym typeface="Oswald"/>
            </a:endParaRPr>
          </a:p>
          <a:p>
            <a:pPr marL="0" lvl="0" indent="0" algn="l" rtl="0">
              <a:lnSpc>
                <a:spcPct val="90000"/>
              </a:lnSpc>
              <a:spcBef>
                <a:spcPts val="0"/>
              </a:spcBef>
              <a:spcAft>
                <a:spcPts val="0"/>
              </a:spcAft>
              <a:buNone/>
            </a:pPr>
            <a:r>
              <a:rPr lang="en" sz="1100">
                <a:solidFill>
                  <a:srgbClr val="D9D9D9"/>
                </a:solidFill>
                <a:latin typeface="Oswald"/>
                <a:ea typeface="Oswald"/>
                <a:cs typeface="Oswald"/>
                <a:sym typeface="Oswald"/>
              </a:rPr>
              <a:t>Tailored workshops to address barriers to work</a:t>
            </a:r>
            <a:endParaRPr sz="1100">
              <a:solidFill>
                <a:srgbClr val="D9D9D9"/>
              </a:solidFill>
              <a:latin typeface="Oswald"/>
              <a:ea typeface="Oswald"/>
              <a:cs typeface="Oswald"/>
              <a:sym typeface="Oswald"/>
            </a:endParaRPr>
          </a:p>
          <a:p>
            <a:pPr marL="0" lvl="0" indent="0" algn="l" rtl="0">
              <a:lnSpc>
                <a:spcPct val="90000"/>
              </a:lnSpc>
              <a:spcBef>
                <a:spcPts val="0"/>
              </a:spcBef>
              <a:spcAft>
                <a:spcPts val="0"/>
              </a:spcAft>
              <a:buNone/>
            </a:pPr>
            <a:r>
              <a:rPr lang="en" sz="1100">
                <a:solidFill>
                  <a:srgbClr val="D9D9D9"/>
                </a:solidFill>
                <a:latin typeface="Oswald"/>
                <a:ea typeface="Oswald"/>
                <a:cs typeface="Oswald"/>
                <a:sym typeface="Oswald"/>
              </a:rPr>
              <a:t>Access to further opportunities, jobs, training and apprenticeships</a:t>
            </a:r>
            <a:endParaRPr sz="1100">
              <a:solidFill>
                <a:srgbClr val="D9D9D9"/>
              </a:solidFill>
              <a:latin typeface="Oswald"/>
              <a:ea typeface="Oswald"/>
              <a:cs typeface="Oswald"/>
              <a:sym typeface="Oswald"/>
            </a:endParaRPr>
          </a:p>
          <a:p>
            <a:pPr marL="0" lvl="0" indent="0" algn="l" rtl="0">
              <a:lnSpc>
                <a:spcPct val="90000"/>
              </a:lnSpc>
              <a:spcBef>
                <a:spcPts val="0"/>
              </a:spcBef>
              <a:spcAft>
                <a:spcPts val="0"/>
              </a:spcAft>
              <a:buNone/>
            </a:pPr>
            <a:r>
              <a:rPr lang="en" sz="1100">
                <a:solidFill>
                  <a:srgbClr val="D9D9D9"/>
                </a:solidFill>
                <a:latin typeface="Oswald"/>
                <a:ea typeface="Oswald"/>
                <a:cs typeface="Oswald"/>
                <a:sym typeface="Oswald"/>
              </a:rPr>
              <a:t>Financial support with personalised budget</a:t>
            </a:r>
            <a:endParaRPr sz="1100">
              <a:solidFill>
                <a:srgbClr val="D9D9D9"/>
              </a:solidFill>
              <a:latin typeface="Oswald"/>
              <a:ea typeface="Oswald"/>
              <a:cs typeface="Oswald"/>
              <a:sym typeface="Oswald"/>
            </a:endParaRPr>
          </a:p>
          <a:p>
            <a:pPr marL="0" lvl="0" indent="0" algn="l" rtl="0">
              <a:lnSpc>
                <a:spcPct val="90000"/>
              </a:lnSpc>
              <a:spcBef>
                <a:spcPts val="0"/>
              </a:spcBef>
              <a:spcAft>
                <a:spcPts val="0"/>
              </a:spcAft>
              <a:buNone/>
            </a:pPr>
            <a:r>
              <a:rPr lang="en" sz="1100">
                <a:solidFill>
                  <a:srgbClr val="D9D9D9"/>
                </a:solidFill>
                <a:latin typeface="Oswald"/>
                <a:ea typeface="Oswald"/>
                <a:cs typeface="Oswald"/>
                <a:sym typeface="Oswald"/>
              </a:rPr>
              <a:t>6 months of ongoing support in new job, apprenticeship or course</a:t>
            </a:r>
            <a:endParaRPr sz="1100">
              <a:solidFill>
                <a:srgbClr val="D9D9D9"/>
              </a:solidFill>
              <a:latin typeface="Oswald"/>
              <a:ea typeface="Oswald"/>
              <a:cs typeface="Oswald"/>
              <a:sym typeface="Oswald"/>
            </a:endParaRPr>
          </a:p>
          <a:p>
            <a:pPr marL="0" lvl="0" indent="0" algn="l" rtl="0">
              <a:spcBef>
                <a:spcPts val="0"/>
              </a:spcBef>
              <a:spcAft>
                <a:spcPts val="0"/>
              </a:spcAft>
              <a:buNone/>
            </a:pPr>
            <a:endParaRPr sz="1100">
              <a:solidFill>
                <a:srgbClr val="6E6E6F"/>
              </a:solidFill>
              <a:latin typeface="Oswald"/>
              <a:ea typeface="Oswald"/>
              <a:cs typeface="Oswald"/>
              <a:sym typeface="Oswald"/>
            </a:endParaRPr>
          </a:p>
        </p:txBody>
      </p:sp>
      <p:sp>
        <p:nvSpPr>
          <p:cNvPr id="183" name="Google Shape;183;p27"/>
          <p:cNvSpPr txBox="1"/>
          <p:nvPr/>
        </p:nvSpPr>
        <p:spPr>
          <a:xfrm>
            <a:off x="4572000" y="2344975"/>
            <a:ext cx="4238100" cy="1195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900">
                <a:solidFill>
                  <a:srgbClr val="F1C232"/>
                </a:solidFill>
                <a:latin typeface="Oswald"/>
                <a:ea typeface="Oswald"/>
                <a:cs typeface="Oswald"/>
                <a:sym typeface="Oswald"/>
              </a:rPr>
              <a:t>12 months</a:t>
            </a:r>
            <a:r>
              <a:rPr lang="en" sz="1900">
                <a:solidFill>
                  <a:srgbClr val="6E6E6F"/>
                </a:solidFill>
                <a:latin typeface="Oswald"/>
                <a:ea typeface="Oswald"/>
                <a:cs typeface="Oswald"/>
                <a:sym typeface="Oswald"/>
              </a:rPr>
              <a:t> </a:t>
            </a:r>
            <a:r>
              <a:rPr lang="en" sz="1900">
                <a:solidFill>
                  <a:srgbClr val="D9D9D9"/>
                </a:solidFill>
                <a:latin typeface="Oswald"/>
                <a:ea typeface="Oswald"/>
                <a:cs typeface="Oswald"/>
                <a:sym typeface="Oswald"/>
              </a:rPr>
              <a:t>Optimal pathway journey.</a:t>
            </a:r>
            <a:endParaRPr sz="1900">
              <a:solidFill>
                <a:srgbClr val="D9D9D9"/>
              </a:solidFill>
              <a:latin typeface="Oswald"/>
              <a:ea typeface="Oswald"/>
              <a:cs typeface="Oswald"/>
              <a:sym typeface="Oswald"/>
            </a:endParaRPr>
          </a:p>
          <a:p>
            <a:pPr marL="0" lvl="0" indent="0" algn="l" rtl="0">
              <a:lnSpc>
                <a:spcPct val="90000"/>
              </a:lnSpc>
              <a:spcBef>
                <a:spcPts val="0"/>
              </a:spcBef>
              <a:spcAft>
                <a:spcPts val="0"/>
              </a:spcAft>
              <a:buNone/>
            </a:pPr>
            <a:r>
              <a:rPr lang="en" sz="1100">
                <a:solidFill>
                  <a:srgbClr val="D9D9D9"/>
                </a:solidFill>
                <a:latin typeface="Oswald"/>
                <a:ea typeface="Oswald"/>
                <a:cs typeface="Oswald"/>
                <a:sym typeface="Oswald"/>
              </a:rPr>
              <a:t>Expert coaching workshops to invest in personal development</a:t>
            </a:r>
            <a:endParaRPr sz="1100">
              <a:solidFill>
                <a:srgbClr val="D9D9D9"/>
              </a:solidFill>
              <a:latin typeface="Oswald"/>
              <a:ea typeface="Oswald"/>
              <a:cs typeface="Oswald"/>
              <a:sym typeface="Oswald"/>
            </a:endParaRPr>
          </a:p>
          <a:p>
            <a:pPr marL="0" lvl="0" indent="0" algn="l" rtl="0">
              <a:lnSpc>
                <a:spcPct val="90000"/>
              </a:lnSpc>
              <a:spcBef>
                <a:spcPts val="0"/>
              </a:spcBef>
              <a:spcAft>
                <a:spcPts val="0"/>
              </a:spcAft>
              <a:buNone/>
            </a:pPr>
            <a:r>
              <a:rPr lang="en" sz="1100">
                <a:solidFill>
                  <a:srgbClr val="D9D9D9"/>
                </a:solidFill>
                <a:latin typeface="Oswald"/>
                <a:ea typeface="Oswald"/>
                <a:cs typeface="Oswald"/>
                <a:sym typeface="Oswald"/>
              </a:rPr>
              <a:t>Committed support for employers</a:t>
            </a:r>
            <a:endParaRPr sz="1100">
              <a:solidFill>
                <a:srgbClr val="D9D9D9"/>
              </a:solidFill>
              <a:latin typeface="Oswald"/>
              <a:ea typeface="Oswald"/>
              <a:cs typeface="Oswald"/>
              <a:sym typeface="Oswald"/>
            </a:endParaRPr>
          </a:p>
          <a:p>
            <a:pPr marL="0" lvl="0" indent="0" algn="l" rtl="0">
              <a:lnSpc>
                <a:spcPct val="90000"/>
              </a:lnSpc>
              <a:spcBef>
                <a:spcPts val="0"/>
              </a:spcBef>
              <a:spcAft>
                <a:spcPts val="0"/>
              </a:spcAft>
              <a:buNone/>
            </a:pPr>
            <a:r>
              <a:rPr lang="en" sz="1100">
                <a:solidFill>
                  <a:srgbClr val="D9D9D9"/>
                </a:solidFill>
                <a:latin typeface="Oswald"/>
                <a:ea typeface="Oswald"/>
                <a:cs typeface="Oswald"/>
                <a:sym typeface="Oswald"/>
              </a:rPr>
              <a:t>Access to further training opportunities</a:t>
            </a:r>
            <a:endParaRPr sz="1100">
              <a:solidFill>
                <a:srgbClr val="D9D9D9"/>
              </a:solidFill>
              <a:latin typeface="Oswald"/>
              <a:ea typeface="Oswald"/>
              <a:cs typeface="Oswald"/>
              <a:sym typeface="Oswald"/>
            </a:endParaRPr>
          </a:p>
          <a:p>
            <a:pPr marL="0" lvl="0" indent="0" algn="l" rtl="0">
              <a:lnSpc>
                <a:spcPct val="90000"/>
              </a:lnSpc>
              <a:spcBef>
                <a:spcPts val="0"/>
              </a:spcBef>
              <a:spcAft>
                <a:spcPts val="0"/>
              </a:spcAft>
              <a:buNone/>
            </a:pPr>
            <a:r>
              <a:rPr lang="en" sz="1100">
                <a:solidFill>
                  <a:srgbClr val="D9D9D9"/>
                </a:solidFill>
                <a:latin typeface="Oswald"/>
                <a:ea typeface="Oswald"/>
                <a:cs typeface="Oswald"/>
                <a:sym typeface="Oswald"/>
              </a:rPr>
              <a:t>Monthly mentorship meetings</a:t>
            </a:r>
            <a:endParaRPr sz="1100">
              <a:solidFill>
                <a:srgbClr val="D9D9D9"/>
              </a:solidFill>
              <a:latin typeface="Oswald"/>
              <a:ea typeface="Oswald"/>
              <a:cs typeface="Oswald"/>
              <a:sym typeface="Oswald"/>
            </a:endParaRPr>
          </a:p>
          <a:p>
            <a:pPr marL="0" lvl="0" indent="0" algn="l" rtl="0">
              <a:lnSpc>
                <a:spcPct val="90000"/>
              </a:lnSpc>
              <a:spcBef>
                <a:spcPts val="0"/>
              </a:spcBef>
              <a:spcAft>
                <a:spcPts val="0"/>
              </a:spcAft>
              <a:buNone/>
            </a:pPr>
            <a:r>
              <a:rPr lang="en" sz="1100">
                <a:solidFill>
                  <a:srgbClr val="D9D9D9"/>
                </a:solidFill>
                <a:latin typeface="Oswald"/>
                <a:ea typeface="Oswald"/>
                <a:cs typeface="Oswald"/>
                <a:sym typeface="Oswald"/>
              </a:rPr>
              <a:t>Additional support and advice post-employment</a:t>
            </a:r>
            <a:endParaRPr sz="1100">
              <a:solidFill>
                <a:srgbClr val="D9D9D9"/>
              </a:solidFill>
              <a:latin typeface="Oswald"/>
              <a:ea typeface="Oswald"/>
              <a:cs typeface="Oswald"/>
              <a:sym typeface="Oswald"/>
            </a:endParaRPr>
          </a:p>
          <a:p>
            <a:pPr marL="0" lvl="0" indent="0" algn="l" rtl="0">
              <a:lnSpc>
                <a:spcPct val="90000"/>
              </a:lnSpc>
              <a:spcBef>
                <a:spcPts val="0"/>
              </a:spcBef>
              <a:spcAft>
                <a:spcPts val="0"/>
              </a:spcAft>
              <a:buNone/>
            </a:pPr>
            <a:endParaRPr sz="1100">
              <a:solidFill>
                <a:srgbClr val="D9D9D9"/>
              </a:solidFill>
              <a:latin typeface="Oswald"/>
              <a:ea typeface="Oswald"/>
              <a:cs typeface="Oswald"/>
              <a:sym typeface="Oswald"/>
            </a:endParaRPr>
          </a:p>
          <a:p>
            <a:pPr marL="0" lvl="0" indent="0" algn="l" rtl="0">
              <a:spcBef>
                <a:spcPts val="0"/>
              </a:spcBef>
              <a:spcAft>
                <a:spcPts val="0"/>
              </a:spcAft>
              <a:buNone/>
            </a:pPr>
            <a:endParaRPr sz="1100">
              <a:solidFill>
                <a:srgbClr val="D9D9D9"/>
              </a:solidFill>
              <a:latin typeface="Oswald"/>
              <a:ea typeface="Oswald"/>
              <a:cs typeface="Oswald"/>
              <a:sym typeface="Oswald"/>
            </a:endParaRPr>
          </a:p>
        </p:txBody>
      </p:sp>
      <p:sp>
        <p:nvSpPr>
          <p:cNvPr id="184" name="Google Shape;184;p27"/>
          <p:cNvSpPr txBox="1"/>
          <p:nvPr/>
        </p:nvSpPr>
        <p:spPr>
          <a:xfrm>
            <a:off x="226550" y="4099675"/>
            <a:ext cx="1497300" cy="37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50">
                <a:solidFill>
                  <a:srgbClr val="6E6E6F"/>
                </a:solidFill>
                <a:latin typeface="Oswald"/>
                <a:ea typeface="Oswald"/>
                <a:cs typeface="Oswald"/>
                <a:sym typeface="Oswald"/>
              </a:rPr>
              <a:t>In partnership with</a:t>
            </a:r>
            <a:endParaRPr>
              <a:solidFill>
                <a:srgbClr val="6E6E6F"/>
              </a:solidFill>
              <a:latin typeface="Oswald"/>
              <a:ea typeface="Oswald"/>
              <a:cs typeface="Oswald"/>
              <a:sym typeface="Oswald"/>
            </a:endParaRPr>
          </a:p>
        </p:txBody>
      </p:sp>
      <p:pic>
        <p:nvPicPr>
          <p:cNvPr id="185" name="Google Shape;185;p27"/>
          <p:cNvPicPr preferRelativeResize="0"/>
          <p:nvPr/>
        </p:nvPicPr>
        <p:blipFill>
          <a:blip r:embed="rId3">
            <a:alphaModFix/>
          </a:blip>
          <a:stretch>
            <a:fillRect/>
          </a:stretch>
        </p:blipFill>
        <p:spPr>
          <a:xfrm>
            <a:off x="1562501" y="3869337"/>
            <a:ext cx="837775" cy="837800"/>
          </a:xfrm>
          <a:prstGeom prst="rect">
            <a:avLst/>
          </a:prstGeom>
          <a:noFill/>
          <a:ln>
            <a:noFill/>
          </a:ln>
        </p:spPr>
      </p:pic>
      <p:pic>
        <p:nvPicPr>
          <p:cNvPr id="186" name="Google Shape;186;p27"/>
          <p:cNvPicPr preferRelativeResize="0"/>
          <p:nvPr/>
        </p:nvPicPr>
        <p:blipFill>
          <a:blip r:embed="rId4">
            <a:alphaModFix/>
          </a:blip>
          <a:stretch>
            <a:fillRect/>
          </a:stretch>
        </p:blipFill>
        <p:spPr>
          <a:xfrm>
            <a:off x="2586775" y="4015975"/>
            <a:ext cx="1086399" cy="590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0"/>
        <p:cNvGrpSpPr/>
        <p:nvPr/>
      </p:nvGrpSpPr>
      <p:grpSpPr>
        <a:xfrm>
          <a:off x="0" y="0"/>
          <a:ext cx="0" cy="0"/>
          <a:chOff x="0" y="0"/>
          <a:chExt cx="0" cy="0"/>
        </a:xfrm>
      </p:grpSpPr>
      <p:sp>
        <p:nvSpPr>
          <p:cNvPr id="191" name="Google Shape;191;p28"/>
          <p:cNvSpPr/>
          <p:nvPr/>
        </p:nvSpPr>
        <p:spPr>
          <a:xfrm>
            <a:off x="4585363" y="4764000"/>
            <a:ext cx="1410000" cy="379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2" name="Google Shape;192;p28"/>
          <p:cNvPicPr preferRelativeResize="0"/>
          <p:nvPr/>
        </p:nvPicPr>
        <p:blipFill rotWithShape="1">
          <a:blip r:embed="rId3">
            <a:alphaModFix/>
          </a:blip>
          <a:srcRect t="969" r="1700" b="1058"/>
          <a:stretch/>
        </p:blipFill>
        <p:spPr>
          <a:xfrm>
            <a:off x="5211833" y="0"/>
            <a:ext cx="3932169" cy="5143499"/>
          </a:xfrm>
          <a:prstGeom prst="rect">
            <a:avLst/>
          </a:prstGeom>
          <a:noFill/>
          <a:ln>
            <a:noFill/>
          </a:ln>
        </p:spPr>
      </p:pic>
      <p:pic>
        <p:nvPicPr>
          <p:cNvPr id="193" name="Google Shape;193;p28"/>
          <p:cNvPicPr preferRelativeResize="0"/>
          <p:nvPr/>
        </p:nvPicPr>
        <p:blipFill rotWithShape="1">
          <a:blip r:embed="rId4">
            <a:alphaModFix/>
          </a:blip>
          <a:srcRect l="6620" t="9962" r="28220" b="24877"/>
          <a:stretch/>
        </p:blipFill>
        <p:spPr>
          <a:xfrm>
            <a:off x="4995012" y="2459975"/>
            <a:ext cx="3587550" cy="2270250"/>
          </a:xfrm>
          <a:prstGeom prst="rect">
            <a:avLst/>
          </a:prstGeom>
          <a:noFill/>
          <a:ln>
            <a:noFill/>
          </a:ln>
        </p:spPr>
      </p:pic>
      <p:sp>
        <p:nvSpPr>
          <p:cNvPr id="194" name="Google Shape;194;p28"/>
          <p:cNvSpPr/>
          <p:nvPr/>
        </p:nvSpPr>
        <p:spPr>
          <a:xfrm>
            <a:off x="2886150" y="2548050"/>
            <a:ext cx="3097721" cy="2270250"/>
          </a:xfrm>
          <a:prstGeom prst="flowChartInputOut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5" name="Google Shape;195;p28"/>
          <p:cNvPicPr preferRelativeResize="0"/>
          <p:nvPr/>
        </p:nvPicPr>
        <p:blipFill>
          <a:blip r:embed="rId5">
            <a:alphaModFix/>
          </a:blip>
          <a:stretch>
            <a:fillRect/>
          </a:stretch>
        </p:blipFill>
        <p:spPr>
          <a:xfrm>
            <a:off x="4909300" y="435650"/>
            <a:ext cx="3758973" cy="2378725"/>
          </a:xfrm>
          <a:prstGeom prst="rect">
            <a:avLst/>
          </a:prstGeom>
          <a:noFill/>
          <a:ln>
            <a:noFill/>
          </a:ln>
        </p:spPr>
      </p:pic>
      <p:sp>
        <p:nvSpPr>
          <p:cNvPr id="196" name="Google Shape;196;p28"/>
          <p:cNvSpPr/>
          <p:nvPr/>
        </p:nvSpPr>
        <p:spPr>
          <a:xfrm>
            <a:off x="2141588" y="381163"/>
            <a:ext cx="3394450" cy="2487700"/>
          </a:xfrm>
          <a:prstGeom prst="flowChartInputOut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7" name="Google Shape;197;p28"/>
          <p:cNvPicPr preferRelativeResize="0"/>
          <p:nvPr/>
        </p:nvPicPr>
        <p:blipFill>
          <a:blip r:embed="rId6">
            <a:alphaModFix/>
          </a:blip>
          <a:stretch>
            <a:fillRect/>
          </a:stretch>
        </p:blipFill>
        <p:spPr>
          <a:xfrm>
            <a:off x="4094950" y="2622175"/>
            <a:ext cx="2390826" cy="1512925"/>
          </a:xfrm>
          <a:prstGeom prst="rect">
            <a:avLst/>
          </a:prstGeom>
          <a:noFill/>
          <a:ln>
            <a:noFill/>
          </a:ln>
        </p:spPr>
      </p:pic>
      <p:sp>
        <p:nvSpPr>
          <p:cNvPr id="198" name="Google Shape;198;p28"/>
          <p:cNvSpPr/>
          <p:nvPr/>
        </p:nvSpPr>
        <p:spPr>
          <a:xfrm>
            <a:off x="2069700" y="2383950"/>
            <a:ext cx="2508025" cy="1838075"/>
          </a:xfrm>
          <a:prstGeom prst="flowChartInputOut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txBox="1"/>
          <p:nvPr/>
        </p:nvSpPr>
        <p:spPr>
          <a:xfrm>
            <a:off x="109600" y="1164600"/>
            <a:ext cx="3649200" cy="3638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1C232"/>
                </a:solidFill>
                <a:latin typeface="Oswald"/>
                <a:ea typeface="Oswald"/>
                <a:cs typeface="Oswald"/>
                <a:sym typeface="Oswald"/>
              </a:rPr>
              <a:t>LBSU Croydon</a:t>
            </a:r>
            <a:r>
              <a:rPr lang="en" sz="1900">
                <a:solidFill>
                  <a:srgbClr val="6E6E6F"/>
                </a:solidFill>
                <a:latin typeface="Oswald"/>
                <a:ea typeface="Oswald"/>
                <a:cs typeface="Oswald"/>
                <a:sym typeface="Oswald"/>
              </a:rPr>
              <a:t>.</a:t>
            </a:r>
            <a:endParaRPr sz="1900">
              <a:solidFill>
                <a:srgbClr val="6E6E6F"/>
              </a:solidFill>
              <a:latin typeface="Oswald"/>
              <a:ea typeface="Oswald"/>
              <a:cs typeface="Oswald"/>
              <a:sym typeface="Oswald"/>
            </a:endParaRPr>
          </a:p>
          <a:p>
            <a:pPr marL="0" lvl="0" indent="0" algn="l" rtl="0">
              <a:lnSpc>
                <a:spcPct val="115000"/>
              </a:lnSpc>
              <a:spcBef>
                <a:spcPts val="1200"/>
              </a:spcBef>
              <a:spcAft>
                <a:spcPts val="0"/>
              </a:spcAft>
              <a:buNone/>
            </a:pPr>
            <a:r>
              <a:rPr lang="en" sz="1300">
                <a:solidFill>
                  <a:srgbClr val="6E6E6F"/>
                </a:solidFill>
                <a:latin typeface="Oswald"/>
                <a:ea typeface="Oswald"/>
                <a:cs typeface="Oswald"/>
                <a:sym typeface="Oswald"/>
              </a:rPr>
              <a:t>Our Partnership with London Southbank University allows for continued holistic development of an aspirational mindset, and for learners to interact with state-of-the-art technology in inspiring spaces. This contributes to removing institutionalised barriers within society so that we may all share equally in the benefits of strengthened communities.</a:t>
            </a:r>
            <a:endParaRPr sz="1300">
              <a:solidFill>
                <a:srgbClr val="6E6E6F"/>
              </a:solidFill>
              <a:latin typeface="Oswald"/>
              <a:ea typeface="Oswald"/>
              <a:cs typeface="Oswald"/>
              <a:sym typeface="Oswald"/>
            </a:endParaRPr>
          </a:p>
          <a:p>
            <a:pPr marL="0" lvl="0" indent="0" algn="l" rtl="0">
              <a:spcBef>
                <a:spcPts val="1200"/>
              </a:spcBef>
              <a:spcAft>
                <a:spcPts val="0"/>
              </a:spcAft>
              <a:buNone/>
            </a:pPr>
            <a:endParaRPr sz="1900">
              <a:solidFill>
                <a:srgbClr val="6E6E6F"/>
              </a:solidFill>
              <a:latin typeface="Oswald"/>
              <a:ea typeface="Oswald"/>
              <a:cs typeface="Oswald"/>
              <a:sym typeface="Oswald"/>
            </a:endParaRPr>
          </a:p>
          <a:p>
            <a:pPr marL="0" lvl="0" indent="0" algn="l" rtl="0">
              <a:spcBef>
                <a:spcPts val="0"/>
              </a:spcBef>
              <a:spcAft>
                <a:spcPts val="0"/>
              </a:spcAft>
              <a:buNone/>
            </a:pPr>
            <a:r>
              <a:rPr lang="en" sz="1900">
                <a:solidFill>
                  <a:srgbClr val="6E6E6F"/>
                </a:solidFill>
                <a:latin typeface="Oswald"/>
                <a:ea typeface="Oswald"/>
                <a:cs typeface="Oswald"/>
                <a:sym typeface="Oswald"/>
              </a:rPr>
              <a:t>Aspirational Learning partnership.</a:t>
            </a:r>
            <a:endParaRPr sz="1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u="sng">
                <a:solidFill>
                  <a:schemeClr val="hlink"/>
                </a:solidFill>
                <a:latin typeface="Oswald"/>
                <a:ea typeface="Oswald"/>
                <a:cs typeface="Oswald"/>
                <a:sym typeface="Oswald"/>
                <a:hlinkClick r:id="rId7"/>
              </a:rPr>
              <a:t>Learn more.</a:t>
            </a:r>
            <a:endParaRPr sz="1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050">
              <a:solidFill>
                <a:srgbClr val="6E6E6F"/>
              </a:solidFill>
              <a:latin typeface="Oswald Medium"/>
              <a:ea typeface="Oswald Medium"/>
              <a:cs typeface="Oswald Medium"/>
              <a:sym typeface="Oswald Medium"/>
            </a:endParaRPr>
          </a:p>
          <a:p>
            <a:pPr marL="0" lvl="0" indent="0" algn="l" rtl="0">
              <a:spcBef>
                <a:spcPts val="0"/>
              </a:spcBef>
              <a:spcAft>
                <a:spcPts val="0"/>
              </a:spcAft>
              <a:buNone/>
            </a:pPr>
            <a:endParaRPr sz="1900">
              <a:solidFill>
                <a:srgbClr val="6E6E6F"/>
              </a:solidFill>
              <a:latin typeface="Oswald Medium"/>
              <a:ea typeface="Oswald Medium"/>
              <a:cs typeface="Oswald Medium"/>
              <a:sym typeface="Oswald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F1699-AE46-4E8B-BB53-809F08C53576}"/>
              </a:ext>
            </a:extLst>
          </p:cNvPr>
          <p:cNvPicPr>
            <a:picLocks noChangeAspect="1"/>
          </p:cNvPicPr>
          <p:nvPr/>
        </p:nvPicPr>
        <p:blipFill rotWithShape="1">
          <a:blip r:embed="rId3"/>
          <a:srcRect l="1709" t="74578" r="2458" b="3700"/>
          <a:stretch/>
        </p:blipFill>
        <p:spPr>
          <a:xfrm>
            <a:off x="160598" y="3869836"/>
            <a:ext cx="8822804" cy="1206455"/>
          </a:xfrm>
          <a:prstGeom prst="rect">
            <a:avLst/>
          </a:prstGeom>
        </p:spPr>
      </p:pic>
      <p:pic>
        <p:nvPicPr>
          <p:cNvPr id="4" name="Picture 3">
            <a:extLst>
              <a:ext uri="{FF2B5EF4-FFF2-40B4-BE49-F238E27FC236}">
                <a16:creationId xmlns:a16="http://schemas.microsoft.com/office/drawing/2014/main" id="{9E980E5A-6AC3-3EC5-CB07-282A58746C17}"/>
              </a:ext>
            </a:extLst>
          </p:cNvPr>
          <p:cNvPicPr>
            <a:picLocks noChangeAspect="1"/>
          </p:cNvPicPr>
          <p:nvPr/>
        </p:nvPicPr>
        <p:blipFill>
          <a:blip r:embed="rId4"/>
          <a:stretch>
            <a:fillRect/>
          </a:stretch>
        </p:blipFill>
        <p:spPr>
          <a:xfrm>
            <a:off x="1" y="292677"/>
            <a:ext cx="8822804" cy="3555660"/>
          </a:xfrm>
          <a:prstGeom prst="rect">
            <a:avLst/>
          </a:prstGeom>
        </p:spPr>
      </p:pic>
      <p:pic>
        <p:nvPicPr>
          <p:cNvPr id="6" name="Picture 5">
            <a:extLst>
              <a:ext uri="{FF2B5EF4-FFF2-40B4-BE49-F238E27FC236}">
                <a16:creationId xmlns:a16="http://schemas.microsoft.com/office/drawing/2014/main" id="{0707D715-BBDB-F693-E122-88D508C9D65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53837"/>
          <a:stretch/>
        </p:blipFill>
        <p:spPr>
          <a:xfrm>
            <a:off x="5724525" y="2580308"/>
            <a:ext cx="970594" cy="55696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691A287-2194-1AA4-4630-9F14A98AAFE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50424"/>
          <a:stretch/>
        </p:blipFill>
        <p:spPr>
          <a:xfrm>
            <a:off x="6756554" y="2546188"/>
            <a:ext cx="1108602" cy="556965"/>
          </a:xfrm>
          <a:prstGeom prst="rect">
            <a:avLst/>
          </a:prstGeom>
          <a:ln>
            <a:noFill/>
          </a:ln>
          <a:effectLst>
            <a:outerShdw blurRad="292100" dist="139700" dir="2700000" algn="tl" rotWithShape="0">
              <a:srgbClr val="333333">
                <a:alpha val="65000"/>
              </a:srgbClr>
            </a:outerShdw>
          </a:effectLst>
        </p:spPr>
      </p:pic>
      <p:pic>
        <p:nvPicPr>
          <p:cNvPr id="5" name="Picture 4" descr="Logo, company name&#10;&#10;Description automatically generated">
            <a:extLst>
              <a:ext uri="{FF2B5EF4-FFF2-40B4-BE49-F238E27FC236}">
                <a16:creationId xmlns:a16="http://schemas.microsoft.com/office/drawing/2014/main" id="{C244401A-3106-B649-8039-9FE9999F30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9144000" cy="3969068"/>
          </a:xfrm>
          <a:prstGeom prst="rect">
            <a:avLst/>
          </a:prstGeom>
        </p:spPr>
      </p:pic>
    </p:spTree>
    <p:extLst>
      <p:ext uri="{BB962C8B-B14F-4D97-AF65-F5344CB8AC3E}">
        <p14:creationId xmlns:p14="http://schemas.microsoft.com/office/powerpoint/2010/main" val="1221046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
        <p:cNvGrpSpPr/>
        <p:nvPr/>
      </p:nvGrpSpPr>
      <p:grpSpPr>
        <a:xfrm>
          <a:off x="0" y="0"/>
          <a:ext cx="0" cy="0"/>
          <a:chOff x="0" y="0"/>
          <a:chExt cx="0" cy="0"/>
        </a:xfrm>
      </p:grpSpPr>
      <p:sp>
        <p:nvSpPr>
          <p:cNvPr id="204" name="Google Shape;204;p29"/>
          <p:cNvSpPr txBox="1"/>
          <p:nvPr/>
        </p:nvSpPr>
        <p:spPr>
          <a:xfrm>
            <a:off x="185800" y="180100"/>
            <a:ext cx="5308500" cy="144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1C232"/>
                </a:solidFill>
                <a:latin typeface="Oswald"/>
                <a:ea typeface="Oswald"/>
                <a:cs typeface="Oswald"/>
                <a:sym typeface="Oswald"/>
              </a:rPr>
              <a:t>ACTION - It’s a mindset</a:t>
            </a:r>
            <a:r>
              <a:rPr lang="en" sz="1900">
                <a:solidFill>
                  <a:srgbClr val="6E6E6F"/>
                </a:solidFill>
                <a:latin typeface="Oswald"/>
                <a:ea typeface="Oswald"/>
                <a:cs typeface="Oswald"/>
                <a:sym typeface="Oswald"/>
              </a:rPr>
              <a:t>.</a:t>
            </a:r>
            <a:endParaRPr sz="1900">
              <a:solidFill>
                <a:srgbClr val="6E6E6F"/>
              </a:solidFill>
              <a:latin typeface="Oswald"/>
              <a:ea typeface="Oswald"/>
              <a:cs typeface="Oswald"/>
              <a:sym typeface="Oswald"/>
            </a:endParaRPr>
          </a:p>
          <a:p>
            <a:pPr marL="0" lvl="0" indent="0" algn="l" rtl="0">
              <a:spcBef>
                <a:spcPts val="0"/>
              </a:spcBef>
              <a:spcAft>
                <a:spcPts val="0"/>
              </a:spcAft>
              <a:buNone/>
            </a:pPr>
            <a:r>
              <a:rPr lang="en" sz="1900">
                <a:solidFill>
                  <a:srgbClr val="6E6E6F"/>
                </a:solidFill>
                <a:latin typeface="Oswald"/>
                <a:ea typeface="Oswald"/>
                <a:cs typeface="Oswald"/>
                <a:sym typeface="Oswald"/>
              </a:rPr>
              <a:t>Produced by previous learners.</a:t>
            </a:r>
            <a:endParaRPr sz="2400">
              <a:solidFill>
                <a:srgbClr val="FFFFFF"/>
              </a:solidFill>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050">
              <a:solidFill>
                <a:srgbClr val="6E6E6F"/>
              </a:solidFill>
              <a:latin typeface="Oswald Medium"/>
              <a:ea typeface="Oswald Medium"/>
              <a:cs typeface="Oswald Medium"/>
              <a:sym typeface="Oswald Medium"/>
            </a:endParaRPr>
          </a:p>
          <a:p>
            <a:pPr marL="0" lvl="0" indent="0" algn="l" rtl="0">
              <a:spcBef>
                <a:spcPts val="0"/>
              </a:spcBef>
              <a:spcAft>
                <a:spcPts val="0"/>
              </a:spcAft>
              <a:buNone/>
            </a:pPr>
            <a:endParaRPr sz="1900">
              <a:solidFill>
                <a:srgbClr val="6E6E6F"/>
              </a:solidFill>
              <a:latin typeface="Oswald Medium"/>
              <a:ea typeface="Oswald Medium"/>
              <a:cs typeface="Oswald Medium"/>
              <a:sym typeface="Oswald Medium"/>
            </a:endParaRPr>
          </a:p>
        </p:txBody>
      </p:sp>
      <p:pic>
        <p:nvPicPr>
          <p:cNvPr id="205" name="Google Shape;205;p29" descr="This accredited enterprise skills programme is run by Runway Training &amp; Levels Learning, it will help to understand the skills you need to achieve employment, whilst being inspired by other young people &amp; their creative ideas. This programme will help you to gain your first business related qualification as well as additional employment skills to help you into work. A week’s work experience is provided as part of the programme and support to apply for employment directly. With opportunities to progress on to a traineeship, apprenticeship, or part time/full time work." title="Levels Learning - The Elevation Programme - V2">
            <a:hlinkClick r:id="rId3"/>
          </p:cNvPr>
          <p:cNvPicPr preferRelativeResize="0"/>
          <p:nvPr/>
        </p:nvPicPr>
        <p:blipFill>
          <a:blip r:embed="rId4">
            <a:alphaModFix/>
          </a:blip>
          <a:stretch>
            <a:fillRect/>
          </a:stretch>
        </p:blipFill>
        <p:spPr>
          <a:xfrm>
            <a:off x="1263187" y="1015425"/>
            <a:ext cx="6617626" cy="3417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9"/>
        <p:cNvGrpSpPr/>
        <p:nvPr/>
      </p:nvGrpSpPr>
      <p:grpSpPr>
        <a:xfrm>
          <a:off x="0" y="0"/>
          <a:ext cx="0" cy="0"/>
          <a:chOff x="0" y="0"/>
          <a:chExt cx="0" cy="0"/>
        </a:xfrm>
      </p:grpSpPr>
      <p:sp>
        <p:nvSpPr>
          <p:cNvPr id="210" name="Google Shape;210;p30"/>
          <p:cNvSpPr/>
          <p:nvPr/>
        </p:nvSpPr>
        <p:spPr>
          <a:xfrm>
            <a:off x="4572000" y="4184100"/>
            <a:ext cx="1852200" cy="9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1" name="Google Shape;211;p30"/>
          <p:cNvPicPr preferRelativeResize="0"/>
          <p:nvPr/>
        </p:nvPicPr>
        <p:blipFill>
          <a:blip r:embed="rId3">
            <a:alphaModFix/>
          </a:blip>
          <a:stretch>
            <a:fillRect/>
          </a:stretch>
        </p:blipFill>
        <p:spPr>
          <a:xfrm>
            <a:off x="296150" y="4264000"/>
            <a:ext cx="3216275" cy="307800"/>
          </a:xfrm>
          <a:prstGeom prst="rect">
            <a:avLst/>
          </a:prstGeom>
          <a:noFill/>
          <a:ln>
            <a:noFill/>
          </a:ln>
        </p:spPr>
      </p:pic>
      <p:pic>
        <p:nvPicPr>
          <p:cNvPr id="212" name="Google Shape;212;p30"/>
          <p:cNvPicPr preferRelativeResize="0"/>
          <p:nvPr/>
        </p:nvPicPr>
        <p:blipFill rotWithShape="1">
          <a:blip r:embed="rId4">
            <a:alphaModFix/>
          </a:blip>
          <a:srcRect t="815" r="1912" b="884"/>
          <a:stretch/>
        </p:blipFill>
        <p:spPr>
          <a:xfrm>
            <a:off x="5233271" y="0"/>
            <a:ext cx="3910730" cy="5143499"/>
          </a:xfrm>
          <a:prstGeom prst="rect">
            <a:avLst/>
          </a:prstGeom>
          <a:noFill/>
          <a:ln>
            <a:noFill/>
          </a:ln>
        </p:spPr>
      </p:pic>
      <p:pic>
        <p:nvPicPr>
          <p:cNvPr id="213" name="Google Shape;213;p30"/>
          <p:cNvPicPr preferRelativeResize="0"/>
          <p:nvPr/>
        </p:nvPicPr>
        <p:blipFill>
          <a:blip r:embed="rId5">
            <a:alphaModFix/>
          </a:blip>
          <a:stretch>
            <a:fillRect/>
          </a:stretch>
        </p:blipFill>
        <p:spPr>
          <a:xfrm>
            <a:off x="5096550" y="723538"/>
            <a:ext cx="3249725" cy="2162774"/>
          </a:xfrm>
          <a:prstGeom prst="rect">
            <a:avLst/>
          </a:prstGeom>
          <a:noFill/>
          <a:ln>
            <a:noFill/>
          </a:ln>
        </p:spPr>
      </p:pic>
      <p:sp>
        <p:nvSpPr>
          <p:cNvPr id="214" name="Google Shape;214;p30"/>
          <p:cNvSpPr/>
          <p:nvPr/>
        </p:nvSpPr>
        <p:spPr>
          <a:xfrm>
            <a:off x="2498650" y="548700"/>
            <a:ext cx="3249725" cy="2512450"/>
          </a:xfrm>
          <a:prstGeom prst="flowChartInputOut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5" name="Google Shape;215;p30"/>
          <p:cNvPicPr preferRelativeResize="0"/>
          <p:nvPr/>
        </p:nvPicPr>
        <p:blipFill rotWithShape="1">
          <a:blip r:embed="rId6">
            <a:alphaModFix/>
          </a:blip>
          <a:srcRect l="3073" t="3374" r="32889" b="32588"/>
          <a:stretch/>
        </p:blipFill>
        <p:spPr>
          <a:xfrm>
            <a:off x="5096546" y="2886300"/>
            <a:ext cx="2363827" cy="1576651"/>
          </a:xfrm>
          <a:prstGeom prst="rect">
            <a:avLst/>
          </a:prstGeom>
          <a:noFill/>
          <a:ln>
            <a:noFill/>
          </a:ln>
        </p:spPr>
      </p:pic>
      <p:sp>
        <p:nvSpPr>
          <p:cNvPr id="216" name="Google Shape;216;p30"/>
          <p:cNvSpPr/>
          <p:nvPr/>
        </p:nvSpPr>
        <p:spPr>
          <a:xfrm>
            <a:off x="3512425" y="2886300"/>
            <a:ext cx="2506125" cy="1793000"/>
          </a:xfrm>
          <a:prstGeom prst="flowChartInputOut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0"/>
          <p:cNvSpPr txBox="1"/>
          <p:nvPr/>
        </p:nvSpPr>
        <p:spPr>
          <a:xfrm>
            <a:off x="185800" y="1530450"/>
            <a:ext cx="4444500" cy="162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6E6E6F"/>
                </a:solidFill>
                <a:latin typeface="Oswald"/>
                <a:ea typeface="Oswald"/>
                <a:cs typeface="Oswald"/>
                <a:sym typeface="Oswald"/>
              </a:rPr>
              <a:t>We’ve partnered with </a:t>
            </a:r>
            <a:r>
              <a:rPr lang="en" sz="1900" u="sng">
                <a:solidFill>
                  <a:schemeClr val="hlink"/>
                </a:solidFill>
                <a:latin typeface="Oswald"/>
                <a:ea typeface="Oswald"/>
                <a:cs typeface="Oswald"/>
                <a:sym typeface="Oswald"/>
                <a:hlinkClick r:id="rId7"/>
              </a:rPr>
              <a:t>Sigma Polaris</a:t>
            </a:r>
            <a:r>
              <a:rPr lang="en" sz="1900">
                <a:solidFill>
                  <a:srgbClr val="6E6E6F"/>
                </a:solidFill>
                <a:latin typeface="Oswald"/>
                <a:ea typeface="Oswald"/>
                <a:cs typeface="Oswald"/>
                <a:sym typeface="Oswald"/>
              </a:rPr>
              <a:t>, using state-of-the-art AI profiling technology, refined with experts from the Universities of Bristol and Copenhagen, to understand candidates’ strengths and shortlist for particular roles.</a:t>
            </a:r>
            <a:endParaRPr sz="1900">
              <a:solidFill>
                <a:srgbClr val="6E6E6F"/>
              </a:solidFill>
              <a:latin typeface="Oswald"/>
              <a:ea typeface="Oswald"/>
              <a:cs typeface="Oswald"/>
              <a:sym typeface="Oswald"/>
            </a:endParaRPr>
          </a:p>
        </p:txBody>
      </p:sp>
      <p:sp>
        <p:nvSpPr>
          <p:cNvPr id="218" name="Google Shape;218;p30"/>
          <p:cNvSpPr txBox="1"/>
          <p:nvPr/>
        </p:nvSpPr>
        <p:spPr>
          <a:xfrm>
            <a:off x="185800" y="3391625"/>
            <a:ext cx="4386300" cy="708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100">
                <a:solidFill>
                  <a:srgbClr val="6E6E6F"/>
                </a:solidFill>
                <a:latin typeface="Oswald"/>
                <a:ea typeface="Oswald"/>
                <a:cs typeface="Oswald"/>
                <a:sym typeface="Oswald"/>
              </a:rPr>
              <a:t>AI-driven platform supports companies in identifying top talent in a standardised and equitable way while removing unconscious bias.</a:t>
            </a:r>
            <a:endParaRPr sz="1100">
              <a:solidFill>
                <a:srgbClr val="6E6E6F"/>
              </a:solidFill>
              <a:latin typeface="Oswald"/>
              <a:ea typeface="Oswald"/>
              <a:cs typeface="Oswald"/>
              <a:sym typeface="Oswald"/>
            </a:endParaRPr>
          </a:p>
          <a:p>
            <a:pPr marL="0" lvl="0" indent="0" algn="l" rtl="0">
              <a:lnSpc>
                <a:spcPct val="100000"/>
              </a:lnSpc>
              <a:spcBef>
                <a:spcPts val="0"/>
              </a:spcBef>
              <a:spcAft>
                <a:spcPts val="0"/>
              </a:spcAft>
              <a:buNone/>
            </a:pPr>
            <a:endParaRPr sz="1200">
              <a:solidFill>
                <a:srgbClr val="6E6E6F"/>
              </a:solidFill>
              <a:latin typeface="Oswald"/>
              <a:ea typeface="Oswald"/>
              <a:cs typeface="Oswald"/>
              <a:sym typeface="Oswa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2"/>
        <p:cNvGrpSpPr/>
        <p:nvPr/>
      </p:nvGrpSpPr>
      <p:grpSpPr>
        <a:xfrm>
          <a:off x="0" y="0"/>
          <a:ext cx="0" cy="0"/>
          <a:chOff x="0" y="0"/>
          <a:chExt cx="0" cy="0"/>
        </a:xfrm>
      </p:grpSpPr>
      <p:pic>
        <p:nvPicPr>
          <p:cNvPr id="223" name="Google Shape;223;p31"/>
          <p:cNvPicPr preferRelativeResize="0"/>
          <p:nvPr/>
        </p:nvPicPr>
        <p:blipFill>
          <a:blip r:embed="rId3">
            <a:alphaModFix/>
          </a:blip>
          <a:stretch>
            <a:fillRect/>
          </a:stretch>
        </p:blipFill>
        <p:spPr>
          <a:xfrm>
            <a:off x="4781225" y="1040625"/>
            <a:ext cx="4072824" cy="3062250"/>
          </a:xfrm>
          <a:prstGeom prst="rect">
            <a:avLst/>
          </a:prstGeom>
          <a:noFill/>
          <a:ln>
            <a:noFill/>
          </a:ln>
        </p:spPr>
      </p:pic>
      <p:sp>
        <p:nvSpPr>
          <p:cNvPr id="224" name="Google Shape;224;p31"/>
          <p:cNvSpPr txBox="1"/>
          <p:nvPr/>
        </p:nvSpPr>
        <p:spPr>
          <a:xfrm>
            <a:off x="185800" y="1218675"/>
            <a:ext cx="4346700" cy="283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a:solidFill>
                  <a:srgbClr val="F1C232"/>
                </a:solidFill>
                <a:latin typeface="Oswald"/>
                <a:ea typeface="Oswald"/>
                <a:cs typeface="Oswald"/>
                <a:sym typeface="Oswald"/>
              </a:rPr>
              <a:t>DEI -</a:t>
            </a:r>
            <a:r>
              <a:rPr lang="en" sz="1900">
                <a:solidFill>
                  <a:srgbClr val="6E6E6F"/>
                </a:solidFill>
                <a:latin typeface="Oswald"/>
                <a:ea typeface="Oswald"/>
                <a:cs typeface="Oswald"/>
                <a:sym typeface="Oswald"/>
              </a:rPr>
              <a:t> 29 cases of bias prevented </a:t>
            </a:r>
            <a:r>
              <a:rPr lang="en" sz="1900" i="1">
                <a:solidFill>
                  <a:srgbClr val="6E6E6F"/>
                </a:solidFill>
                <a:latin typeface="Oswald"/>
                <a:ea typeface="Oswald"/>
                <a:cs typeface="Oswald"/>
                <a:sym typeface="Oswald"/>
              </a:rPr>
              <a:t>per hire.</a:t>
            </a:r>
            <a:endParaRPr sz="1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1900">
                <a:solidFill>
                  <a:srgbClr val="F1C232"/>
                </a:solidFill>
                <a:latin typeface="Oswald"/>
                <a:ea typeface="Oswald"/>
                <a:cs typeface="Oswald"/>
                <a:sym typeface="Oswald"/>
              </a:rPr>
              <a:t>QUALITY -</a:t>
            </a:r>
            <a:r>
              <a:rPr lang="en" sz="1900">
                <a:solidFill>
                  <a:srgbClr val="6E6E6F"/>
                </a:solidFill>
                <a:latin typeface="Oswald"/>
                <a:ea typeface="Oswald"/>
                <a:cs typeface="Oswald"/>
                <a:sym typeface="Oswald"/>
              </a:rPr>
              <a:t> 5x more accurate selection process than human-only approaches.</a:t>
            </a:r>
            <a:endParaRPr sz="1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1900">
                <a:solidFill>
                  <a:srgbClr val="F1C232"/>
                </a:solidFill>
                <a:latin typeface="Oswald"/>
                <a:ea typeface="Oswald"/>
                <a:cs typeface="Oswald"/>
                <a:sym typeface="Oswald"/>
              </a:rPr>
              <a:t>EFFICIENCY -</a:t>
            </a:r>
            <a:r>
              <a:rPr lang="en" sz="1900">
                <a:solidFill>
                  <a:srgbClr val="6E6E6F"/>
                </a:solidFill>
                <a:latin typeface="Oswald"/>
                <a:ea typeface="Oswald"/>
                <a:cs typeface="Oswald"/>
                <a:sym typeface="Oswald"/>
              </a:rPr>
              <a:t> 90% faster candidate pre-screening.</a:t>
            </a:r>
            <a:endParaRPr sz="1900">
              <a:solidFill>
                <a:srgbClr val="6E6E6F"/>
              </a:solidFill>
              <a:latin typeface="Oswald"/>
              <a:ea typeface="Oswald"/>
              <a:cs typeface="Oswald"/>
              <a:sym typeface="Oswald"/>
            </a:endParaRPr>
          </a:p>
          <a:p>
            <a:pPr marL="0" lvl="0" indent="0" algn="l" rtl="0">
              <a:spcBef>
                <a:spcPts val="0"/>
              </a:spcBef>
              <a:spcAft>
                <a:spcPts val="0"/>
              </a:spcAft>
              <a:buNone/>
            </a:pPr>
            <a:endParaRPr sz="1900">
              <a:solidFill>
                <a:srgbClr val="6E6E6F"/>
              </a:solidFill>
              <a:latin typeface="Oswald"/>
              <a:ea typeface="Oswald"/>
              <a:cs typeface="Oswald"/>
              <a:sym typeface="Oswa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8"/>
        <p:cNvGrpSpPr/>
        <p:nvPr/>
      </p:nvGrpSpPr>
      <p:grpSpPr>
        <a:xfrm>
          <a:off x="0" y="0"/>
          <a:ext cx="0" cy="0"/>
          <a:chOff x="0" y="0"/>
          <a:chExt cx="0" cy="0"/>
        </a:xfrm>
      </p:grpSpPr>
      <p:sp>
        <p:nvSpPr>
          <p:cNvPr id="229" name="Google Shape;229;p32"/>
          <p:cNvSpPr txBox="1"/>
          <p:nvPr/>
        </p:nvSpPr>
        <p:spPr>
          <a:xfrm>
            <a:off x="152400" y="1797975"/>
            <a:ext cx="3000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1C232"/>
                </a:solidFill>
                <a:latin typeface="Oswald"/>
                <a:ea typeface="Oswald"/>
                <a:cs typeface="Oswald"/>
                <a:sym typeface="Oswald"/>
              </a:rPr>
              <a:t>How the process works</a:t>
            </a:r>
            <a:r>
              <a:rPr lang="en" sz="1900">
                <a:solidFill>
                  <a:srgbClr val="6E6E6F"/>
                </a:solidFill>
                <a:latin typeface="Oswald"/>
                <a:ea typeface="Oswald"/>
                <a:cs typeface="Oswald"/>
                <a:sym typeface="Oswald"/>
              </a:rPr>
              <a:t>.</a:t>
            </a:r>
            <a:endParaRPr sz="1900">
              <a:solidFill>
                <a:srgbClr val="6E6E6F"/>
              </a:solidFill>
              <a:latin typeface="Oswald"/>
              <a:ea typeface="Oswald"/>
              <a:cs typeface="Oswald"/>
              <a:sym typeface="Oswald"/>
            </a:endParaRPr>
          </a:p>
        </p:txBody>
      </p:sp>
      <p:sp>
        <p:nvSpPr>
          <p:cNvPr id="230" name="Google Shape;230;p32"/>
          <p:cNvSpPr txBox="1"/>
          <p:nvPr/>
        </p:nvSpPr>
        <p:spPr>
          <a:xfrm>
            <a:off x="185800" y="2280125"/>
            <a:ext cx="4238100" cy="219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6E6E6F"/>
                </a:solidFill>
                <a:latin typeface="Oswald"/>
                <a:ea typeface="Oswald"/>
                <a:cs typeface="Oswald"/>
                <a:sym typeface="Oswald"/>
              </a:rPr>
              <a:t>JOB PROFILE-</a:t>
            </a:r>
            <a:endParaRPr sz="1100" b="1">
              <a:solidFill>
                <a:srgbClr val="6E6E6F"/>
              </a:solidFill>
              <a:latin typeface="Oswald"/>
              <a:ea typeface="Oswald"/>
              <a:cs typeface="Oswald"/>
              <a:sym typeface="Oswald"/>
            </a:endParaRPr>
          </a:p>
          <a:p>
            <a:pPr marL="0" lvl="0" indent="0" algn="l" rtl="0">
              <a:spcBef>
                <a:spcPts val="0"/>
              </a:spcBef>
              <a:spcAft>
                <a:spcPts val="0"/>
              </a:spcAft>
              <a:buNone/>
            </a:pPr>
            <a:r>
              <a:rPr lang="en" sz="1100">
                <a:solidFill>
                  <a:srgbClr val="6E6E6F"/>
                </a:solidFill>
                <a:latin typeface="Oswald"/>
                <a:ea typeface="Oswald"/>
                <a:cs typeface="Oswald"/>
                <a:sym typeface="Oswald"/>
              </a:rPr>
              <a:t>You create your ‘ideal applicant’ profile.</a:t>
            </a:r>
            <a:endParaRPr sz="1100">
              <a:solidFill>
                <a:srgbClr val="6E6E6F"/>
              </a:solidFill>
              <a:latin typeface="Oswald"/>
              <a:ea typeface="Oswald"/>
              <a:cs typeface="Oswald"/>
              <a:sym typeface="Oswald"/>
            </a:endParaRPr>
          </a:p>
          <a:p>
            <a:pPr marL="0" lvl="0" indent="0" algn="l" rtl="0">
              <a:spcBef>
                <a:spcPts val="0"/>
              </a:spcBef>
              <a:spcAft>
                <a:spcPts val="0"/>
              </a:spcAft>
              <a:buNone/>
            </a:pPr>
            <a:endParaRPr sz="1100">
              <a:solidFill>
                <a:srgbClr val="6E6E6F"/>
              </a:solidFill>
              <a:latin typeface="Oswald"/>
              <a:ea typeface="Oswald"/>
              <a:cs typeface="Oswald"/>
              <a:sym typeface="Oswald"/>
            </a:endParaRPr>
          </a:p>
          <a:p>
            <a:pPr marL="0" lvl="0" indent="0" algn="l" rtl="0">
              <a:spcBef>
                <a:spcPts val="0"/>
              </a:spcBef>
              <a:spcAft>
                <a:spcPts val="0"/>
              </a:spcAft>
              <a:buNone/>
            </a:pPr>
            <a:r>
              <a:rPr lang="en" sz="1100" b="1">
                <a:solidFill>
                  <a:srgbClr val="6E6E6F"/>
                </a:solidFill>
                <a:latin typeface="Oswald"/>
                <a:ea typeface="Oswald"/>
                <a:cs typeface="Oswald"/>
                <a:sym typeface="Oswald"/>
              </a:rPr>
              <a:t>ASSES CANDIDATES-</a:t>
            </a:r>
            <a:endParaRPr sz="1100" b="1">
              <a:solidFill>
                <a:srgbClr val="6E6E6F"/>
              </a:solidFill>
              <a:latin typeface="Oswald"/>
              <a:ea typeface="Oswald"/>
              <a:cs typeface="Oswald"/>
              <a:sym typeface="Oswald"/>
            </a:endParaRPr>
          </a:p>
          <a:p>
            <a:pPr marL="0" lvl="0" indent="0" algn="l" rtl="0">
              <a:spcBef>
                <a:spcPts val="0"/>
              </a:spcBef>
              <a:spcAft>
                <a:spcPts val="0"/>
              </a:spcAft>
              <a:buNone/>
            </a:pPr>
            <a:r>
              <a:rPr lang="en" sz="1100">
                <a:solidFill>
                  <a:srgbClr val="6E6E6F"/>
                </a:solidFill>
                <a:latin typeface="Oswald"/>
                <a:ea typeface="Oswald"/>
                <a:cs typeface="Oswald"/>
                <a:sym typeface="Oswald"/>
              </a:rPr>
              <a:t>The system creates a unique link to the assessment based on your required profile. Job applicants take the assessment, which tests candidates against a set of hard and soft skills.</a:t>
            </a:r>
            <a:endParaRPr sz="1100">
              <a:solidFill>
                <a:srgbClr val="6E6E6F"/>
              </a:solidFill>
              <a:latin typeface="Oswald"/>
              <a:ea typeface="Oswald"/>
              <a:cs typeface="Oswald"/>
              <a:sym typeface="Oswald"/>
            </a:endParaRPr>
          </a:p>
        </p:txBody>
      </p:sp>
      <p:sp>
        <p:nvSpPr>
          <p:cNvPr id="231" name="Google Shape;231;p32"/>
          <p:cNvSpPr txBox="1"/>
          <p:nvPr/>
        </p:nvSpPr>
        <p:spPr>
          <a:xfrm>
            <a:off x="4572000" y="2280125"/>
            <a:ext cx="4238100" cy="219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6E6E6F"/>
                </a:solidFill>
                <a:latin typeface="Oswald"/>
                <a:ea typeface="Oswald"/>
                <a:cs typeface="Oswald"/>
                <a:sym typeface="Oswald"/>
              </a:rPr>
              <a:t>AI RANKING-</a:t>
            </a:r>
            <a:endParaRPr sz="1100" b="1">
              <a:solidFill>
                <a:srgbClr val="6E6E6F"/>
              </a:solidFill>
              <a:latin typeface="Oswald"/>
              <a:ea typeface="Oswald"/>
              <a:cs typeface="Oswald"/>
              <a:sym typeface="Oswald"/>
            </a:endParaRPr>
          </a:p>
          <a:p>
            <a:pPr marL="0" lvl="0" indent="0" algn="l" rtl="0">
              <a:spcBef>
                <a:spcPts val="0"/>
              </a:spcBef>
              <a:spcAft>
                <a:spcPts val="0"/>
              </a:spcAft>
              <a:buNone/>
            </a:pPr>
            <a:r>
              <a:rPr lang="en" sz="1100">
                <a:solidFill>
                  <a:srgbClr val="6E6E6F"/>
                </a:solidFill>
                <a:latin typeface="Oswald"/>
                <a:ea typeface="Oswald"/>
                <a:cs typeface="Oswald"/>
                <a:sym typeface="Oswald"/>
              </a:rPr>
              <a:t>The applicants are profiled according to how close they are to your ideal applicant profile, uniquely prioritising your needs without bias.</a:t>
            </a:r>
            <a:endParaRPr sz="1100">
              <a:solidFill>
                <a:srgbClr val="6E6E6F"/>
              </a:solidFill>
              <a:latin typeface="Oswald"/>
              <a:ea typeface="Oswald"/>
              <a:cs typeface="Oswald"/>
              <a:sym typeface="Oswald"/>
            </a:endParaRPr>
          </a:p>
          <a:p>
            <a:pPr marL="0" lvl="0" indent="0" algn="l" rtl="0">
              <a:spcBef>
                <a:spcPts val="0"/>
              </a:spcBef>
              <a:spcAft>
                <a:spcPts val="0"/>
              </a:spcAft>
              <a:buNone/>
            </a:pPr>
            <a:endParaRPr sz="1100">
              <a:solidFill>
                <a:srgbClr val="6E6E6F"/>
              </a:solidFill>
              <a:latin typeface="Oswald"/>
              <a:ea typeface="Oswald"/>
              <a:cs typeface="Oswald"/>
              <a:sym typeface="Oswald"/>
            </a:endParaRPr>
          </a:p>
          <a:p>
            <a:pPr marL="0" lvl="0" indent="0" algn="l" rtl="0">
              <a:spcBef>
                <a:spcPts val="0"/>
              </a:spcBef>
              <a:spcAft>
                <a:spcPts val="0"/>
              </a:spcAft>
              <a:buNone/>
            </a:pPr>
            <a:r>
              <a:rPr lang="en" sz="1100" b="1">
                <a:solidFill>
                  <a:srgbClr val="6E6E6F"/>
                </a:solidFill>
                <a:latin typeface="Oswald"/>
                <a:ea typeface="Oswald"/>
                <a:cs typeface="Oswald"/>
                <a:sym typeface="Oswald"/>
              </a:rPr>
              <a:t>HUMAN INTERVIEW-</a:t>
            </a:r>
            <a:endParaRPr sz="1100" b="1">
              <a:solidFill>
                <a:srgbClr val="6E6E6F"/>
              </a:solidFill>
              <a:latin typeface="Oswald"/>
              <a:ea typeface="Oswald"/>
              <a:cs typeface="Oswald"/>
              <a:sym typeface="Oswald"/>
            </a:endParaRPr>
          </a:p>
          <a:p>
            <a:pPr marL="0" lvl="0" indent="0" algn="l" rtl="0">
              <a:spcBef>
                <a:spcPts val="0"/>
              </a:spcBef>
              <a:spcAft>
                <a:spcPts val="0"/>
              </a:spcAft>
              <a:buNone/>
            </a:pPr>
            <a:r>
              <a:rPr lang="en" sz="1100">
                <a:solidFill>
                  <a:srgbClr val="6E6E6F"/>
                </a:solidFill>
                <a:latin typeface="Oswald"/>
                <a:ea typeface="Oswald"/>
                <a:cs typeface="Oswald"/>
                <a:sym typeface="Oswald"/>
              </a:rPr>
              <a:t>You can then use the ranking and profiles to decide how to proceed and whom to invite to interview.</a:t>
            </a:r>
            <a:endParaRPr sz="1100">
              <a:solidFill>
                <a:srgbClr val="6E6E6F"/>
              </a:solidFill>
              <a:latin typeface="Oswald"/>
              <a:ea typeface="Oswald"/>
              <a:cs typeface="Oswald"/>
              <a:sym typeface="Oswald"/>
            </a:endParaRPr>
          </a:p>
          <a:p>
            <a:pPr marL="0" lvl="0" indent="0" algn="l" rtl="0">
              <a:spcBef>
                <a:spcPts val="0"/>
              </a:spcBef>
              <a:spcAft>
                <a:spcPts val="0"/>
              </a:spcAft>
              <a:buNone/>
            </a:pPr>
            <a:endParaRPr sz="1100">
              <a:solidFill>
                <a:srgbClr val="6E6E6F"/>
              </a:solidFill>
              <a:latin typeface="Oswald"/>
              <a:ea typeface="Oswald"/>
              <a:cs typeface="Oswald"/>
              <a:sym typeface="Oswald"/>
            </a:endParaRPr>
          </a:p>
          <a:p>
            <a:pPr marL="0" lvl="0" indent="0" algn="l" rtl="0">
              <a:spcBef>
                <a:spcPts val="0"/>
              </a:spcBef>
              <a:spcAft>
                <a:spcPts val="0"/>
              </a:spcAft>
              <a:buNone/>
            </a:pPr>
            <a:r>
              <a:rPr lang="en" sz="1100">
                <a:solidFill>
                  <a:srgbClr val="6E6E6F"/>
                </a:solidFill>
                <a:latin typeface="Oswald"/>
                <a:ea typeface="Oswald"/>
                <a:cs typeface="Oswald"/>
                <a:sym typeface="Oswald"/>
              </a:rPr>
              <a:t>And you do so knowing a great deal about each applicant's ability to do your job.</a:t>
            </a:r>
            <a:endParaRPr sz="1100">
              <a:solidFill>
                <a:srgbClr val="6E6E6F"/>
              </a:solidFill>
              <a:latin typeface="Oswald"/>
              <a:ea typeface="Oswald"/>
              <a:cs typeface="Oswald"/>
              <a:sym typeface="Oswa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235"/>
        <p:cNvGrpSpPr/>
        <p:nvPr/>
      </p:nvGrpSpPr>
      <p:grpSpPr>
        <a:xfrm>
          <a:off x="0" y="0"/>
          <a:ext cx="0" cy="0"/>
          <a:chOff x="0" y="0"/>
          <a:chExt cx="0" cy="0"/>
        </a:xfrm>
      </p:grpSpPr>
      <p:sp>
        <p:nvSpPr>
          <p:cNvPr id="236" name="Google Shape;236;p33"/>
          <p:cNvSpPr txBox="1"/>
          <p:nvPr/>
        </p:nvSpPr>
        <p:spPr>
          <a:xfrm>
            <a:off x="185800" y="180100"/>
            <a:ext cx="5308500" cy="144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1C232"/>
                </a:solidFill>
                <a:latin typeface="Oswald"/>
                <a:ea typeface="Oswald"/>
                <a:cs typeface="Oswald"/>
                <a:sym typeface="Oswald"/>
              </a:rPr>
              <a:t>Growing recruitment Network</a:t>
            </a:r>
            <a:r>
              <a:rPr lang="en" sz="1900">
                <a:solidFill>
                  <a:srgbClr val="6E6E6F"/>
                </a:solidFill>
                <a:latin typeface="Oswald"/>
                <a:ea typeface="Oswald"/>
                <a:cs typeface="Oswald"/>
                <a:sym typeface="Oswald"/>
              </a:rPr>
              <a:t>.</a:t>
            </a:r>
            <a:endParaRPr sz="1900">
              <a:solidFill>
                <a:srgbClr val="6E6E6F"/>
              </a:solidFill>
              <a:latin typeface="Oswald"/>
              <a:ea typeface="Oswald"/>
              <a:cs typeface="Oswald"/>
              <a:sym typeface="Oswald"/>
            </a:endParaRPr>
          </a:p>
          <a:p>
            <a:pPr marL="0" lvl="0" indent="0" algn="l" rtl="0">
              <a:spcBef>
                <a:spcPts val="0"/>
              </a:spcBef>
              <a:spcAft>
                <a:spcPts val="0"/>
              </a:spcAft>
              <a:buNone/>
            </a:pPr>
            <a:r>
              <a:rPr lang="en" sz="1900">
                <a:solidFill>
                  <a:srgbClr val="6E6E6F"/>
                </a:solidFill>
                <a:latin typeface="Oswald"/>
                <a:ea typeface="Oswald"/>
                <a:cs typeface="Oswald"/>
                <a:sym typeface="Oswald"/>
              </a:rPr>
              <a:t>64 Letters of intent and growing.</a:t>
            </a:r>
            <a:endParaRPr sz="2400">
              <a:solidFill>
                <a:srgbClr val="FFFFFF"/>
              </a:solidFill>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050">
              <a:solidFill>
                <a:srgbClr val="6E6E6F"/>
              </a:solidFill>
              <a:latin typeface="Oswald Medium"/>
              <a:ea typeface="Oswald Medium"/>
              <a:cs typeface="Oswald Medium"/>
              <a:sym typeface="Oswald Medium"/>
            </a:endParaRPr>
          </a:p>
          <a:p>
            <a:pPr marL="0" lvl="0" indent="0" algn="l" rtl="0">
              <a:spcBef>
                <a:spcPts val="0"/>
              </a:spcBef>
              <a:spcAft>
                <a:spcPts val="0"/>
              </a:spcAft>
              <a:buNone/>
            </a:pPr>
            <a:endParaRPr sz="1900">
              <a:solidFill>
                <a:srgbClr val="6E6E6F"/>
              </a:solidFill>
              <a:latin typeface="Oswald Medium"/>
              <a:ea typeface="Oswald Medium"/>
              <a:cs typeface="Oswald Medium"/>
              <a:sym typeface="Oswald Medium"/>
            </a:endParaRPr>
          </a:p>
        </p:txBody>
      </p:sp>
      <p:pic>
        <p:nvPicPr>
          <p:cNvPr id="237" name="Google Shape;237;p33"/>
          <p:cNvPicPr preferRelativeResize="0"/>
          <p:nvPr/>
        </p:nvPicPr>
        <p:blipFill>
          <a:blip r:embed="rId3">
            <a:alphaModFix/>
          </a:blip>
          <a:stretch>
            <a:fillRect/>
          </a:stretch>
        </p:blipFill>
        <p:spPr>
          <a:xfrm>
            <a:off x="947375" y="1419250"/>
            <a:ext cx="928800" cy="854725"/>
          </a:xfrm>
          <a:prstGeom prst="rect">
            <a:avLst/>
          </a:prstGeom>
          <a:noFill/>
          <a:ln>
            <a:noFill/>
          </a:ln>
        </p:spPr>
      </p:pic>
      <p:pic>
        <p:nvPicPr>
          <p:cNvPr id="238" name="Google Shape;238;p33"/>
          <p:cNvPicPr preferRelativeResize="0"/>
          <p:nvPr/>
        </p:nvPicPr>
        <p:blipFill>
          <a:blip r:embed="rId4">
            <a:alphaModFix/>
          </a:blip>
          <a:stretch>
            <a:fillRect/>
          </a:stretch>
        </p:blipFill>
        <p:spPr>
          <a:xfrm>
            <a:off x="3799405" y="1775200"/>
            <a:ext cx="1520750" cy="1520750"/>
          </a:xfrm>
          <a:prstGeom prst="rect">
            <a:avLst/>
          </a:prstGeom>
          <a:noFill/>
          <a:ln>
            <a:noFill/>
          </a:ln>
        </p:spPr>
      </p:pic>
      <p:pic>
        <p:nvPicPr>
          <p:cNvPr id="239" name="Google Shape;239;p33"/>
          <p:cNvPicPr preferRelativeResize="0"/>
          <p:nvPr/>
        </p:nvPicPr>
        <p:blipFill>
          <a:blip r:embed="rId5">
            <a:alphaModFix/>
          </a:blip>
          <a:stretch>
            <a:fillRect/>
          </a:stretch>
        </p:blipFill>
        <p:spPr>
          <a:xfrm>
            <a:off x="7374350" y="2156247"/>
            <a:ext cx="1256175" cy="359250"/>
          </a:xfrm>
          <a:prstGeom prst="rect">
            <a:avLst/>
          </a:prstGeom>
          <a:noFill/>
          <a:ln>
            <a:noFill/>
          </a:ln>
        </p:spPr>
      </p:pic>
      <p:pic>
        <p:nvPicPr>
          <p:cNvPr id="240" name="Google Shape;240;p33"/>
          <p:cNvPicPr preferRelativeResize="0"/>
          <p:nvPr/>
        </p:nvPicPr>
        <p:blipFill>
          <a:blip r:embed="rId6">
            <a:alphaModFix/>
          </a:blip>
          <a:stretch>
            <a:fillRect/>
          </a:stretch>
        </p:blipFill>
        <p:spPr>
          <a:xfrm>
            <a:off x="1368974" y="2667568"/>
            <a:ext cx="1039649" cy="588182"/>
          </a:xfrm>
          <a:prstGeom prst="rect">
            <a:avLst/>
          </a:prstGeom>
          <a:noFill/>
          <a:ln>
            <a:noFill/>
          </a:ln>
        </p:spPr>
      </p:pic>
      <p:pic>
        <p:nvPicPr>
          <p:cNvPr id="241" name="Google Shape;241;p33"/>
          <p:cNvPicPr preferRelativeResize="0"/>
          <p:nvPr/>
        </p:nvPicPr>
        <p:blipFill>
          <a:blip r:embed="rId7">
            <a:alphaModFix/>
          </a:blip>
          <a:stretch>
            <a:fillRect/>
          </a:stretch>
        </p:blipFill>
        <p:spPr>
          <a:xfrm>
            <a:off x="3172303" y="3387823"/>
            <a:ext cx="1039644" cy="648675"/>
          </a:xfrm>
          <a:prstGeom prst="rect">
            <a:avLst/>
          </a:prstGeom>
          <a:noFill/>
          <a:ln>
            <a:noFill/>
          </a:ln>
        </p:spPr>
      </p:pic>
      <p:pic>
        <p:nvPicPr>
          <p:cNvPr id="242" name="Google Shape;242;p33"/>
          <p:cNvPicPr preferRelativeResize="0"/>
          <p:nvPr/>
        </p:nvPicPr>
        <p:blipFill>
          <a:blip r:embed="rId8">
            <a:alphaModFix/>
          </a:blip>
          <a:stretch>
            <a:fillRect/>
          </a:stretch>
        </p:blipFill>
        <p:spPr>
          <a:xfrm>
            <a:off x="6044489" y="3150423"/>
            <a:ext cx="1843661" cy="588175"/>
          </a:xfrm>
          <a:prstGeom prst="rect">
            <a:avLst/>
          </a:prstGeom>
          <a:noFill/>
          <a:ln>
            <a:noFill/>
          </a:ln>
        </p:spPr>
      </p:pic>
      <p:pic>
        <p:nvPicPr>
          <p:cNvPr id="243" name="Google Shape;243;p33"/>
          <p:cNvPicPr preferRelativeResize="0"/>
          <p:nvPr/>
        </p:nvPicPr>
        <p:blipFill>
          <a:blip r:embed="rId9">
            <a:alphaModFix/>
          </a:blip>
          <a:stretch>
            <a:fillRect/>
          </a:stretch>
        </p:blipFill>
        <p:spPr>
          <a:xfrm>
            <a:off x="5634344" y="1315200"/>
            <a:ext cx="1373382" cy="588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7"/>
        <p:cNvGrpSpPr/>
        <p:nvPr/>
      </p:nvGrpSpPr>
      <p:grpSpPr>
        <a:xfrm>
          <a:off x="0" y="0"/>
          <a:ext cx="0" cy="0"/>
          <a:chOff x="0" y="0"/>
          <a:chExt cx="0" cy="0"/>
        </a:xfrm>
      </p:grpSpPr>
      <p:sp>
        <p:nvSpPr>
          <p:cNvPr id="248" name="Google Shape;248;p34"/>
          <p:cNvSpPr txBox="1"/>
          <p:nvPr/>
        </p:nvSpPr>
        <p:spPr>
          <a:xfrm>
            <a:off x="206650" y="616950"/>
            <a:ext cx="5722500" cy="390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1C232"/>
                </a:solidFill>
                <a:latin typeface="Oswald"/>
                <a:ea typeface="Oswald"/>
                <a:cs typeface="Oswald"/>
                <a:sym typeface="Oswald"/>
              </a:rPr>
              <a:t>Testimonial</a:t>
            </a:r>
            <a:r>
              <a:rPr lang="en" sz="1900">
                <a:solidFill>
                  <a:srgbClr val="6E6E6F"/>
                </a:solidFill>
                <a:latin typeface="Oswald"/>
                <a:ea typeface="Oswald"/>
                <a:cs typeface="Oswald"/>
                <a:sym typeface="Oswald"/>
              </a:rPr>
              <a:t>.</a:t>
            </a:r>
            <a:endParaRPr sz="1900">
              <a:solidFill>
                <a:srgbClr val="6E6E6F"/>
              </a:solidFill>
              <a:latin typeface="Oswald"/>
              <a:ea typeface="Oswald"/>
              <a:cs typeface="Oswald"/>
              <a:sym typeface="Oswald"/>
            </a:endParaRPr>
          </a:p>
          <a:p>
            <a:pPr marL="0" lvl="0" indent="0" algn="l" rtl="0">
              <a:lnSpc>
                <a:spcPct val="90000"/>
              </a:lnSpc>
              <a:spcBef>
                <a:spcPts val="0"/>
              </a:spcBef>
              <a:spcAft>
                <a:spcPts val="0"/>
              </a:spcAft>
              <a:buNone/>
            </a:pPr>
            <a:endParaRPr sz="1900">
              <a:solidFill>
                <a:srgbClr val="6E6E6F"/>
              </a:solidFill>
              <a:latin typeface="Oswald"/>
              <a:ea typeface="Oswald"/>
              <a:cs typeface="Oswald"/>
              <a:sym typeface="Oswald"/>
            </a:endParaRPr>
          </a:p>
          <a:p>
            <a:pPr marL="0" lvl="0" indent="0" algn="l" rtl="0">
              <a:lnSpc>
                <a:spcPct val="90000"/>
              </a:lnSpc>
              <a:spcBef>
                <a:spcPts val="0"/>
              </a:spcBef>
              <a:spcAft>
                <a:spcPts val="0"/>
              </a:spcAft>
              <a:buNone/>
            </a:pPr>
            <a:r>
              <a:rPr lang="en" sz="1900">
                <a:solidFill>
                  <a:srgbClr val="D9D9D9"/>
                </a:solidFill>
                <a:latin typeface="Oswald"/>
                <a:ea typeface="Oswald"/>
                <a:cs typeface="Oswald"/>
                <a:sym typeface="Oswald"/>
              </a:rPr>
              <a:t>“Levels Elevation Programme is an excellent introduction to the world of work for young people. I’ve worked with DISENGAGED YOUNG OFFENDERS, CARE LEAVERS &amp; FORMER REFUGEES on behalf of the DWP &amp; the home office for over a decade.</a:t>
            </a:r>
            <a:endParaRPr sz="1900">
              <a:solidFill>
                <a:srgbClr val="D9D9D9"/>
              </a:solidFill>
              <a:latin typeface="Oswald"/>
              <a:ea typeface="Oswald"/>
              <a:cs typeface="Oswald"/>
              <a:sym typeface="Oswald"/>
            </a:endParaRPr>
          </a:p>
          <a:p>
            <a:pPr marL="0" lvl="0" indent="0" algn="l" rtl="0">
              <a:lnSpc>
                <a:spcPct val="90000"/>
              </a:lnSpc>
              <a:spcBef>
                <a:spcPts val="0"/>
              </a:spcBef>
              <a:spcAft>
                <a:spcPts val="0"/>
              </a:spcAft>
              <a:buNone/>
            </a:pPr>
            <a:endParaRPr sz="1900">
              <a:solidFill>
                <a:srgbClr val="D9D9D9"/>
              </a:solidFill>
              <a:latin typeface="Oswald"/>
              <a:ea typeface="Oswald"/>
              <a:cs typeface="Oswald"/>
              <a:sym typeface="Oswald"/>
            </a:endParaRPr>
          </a:p>
          <a:p>
            <a:pPr marL="0" lvl="0" indent="0" algn="l" rtl="0">
              <a:lnSpc>
                <a:spcPct val="90000"/>
              </a:lnSpc>
              <a:spcBef>
                <a:spcPts val="0"/>
              </a:spcBef>
              <a:spcAft>
                <a:spcPts val="0"/>
              </a:spcAft>
              <a:buNone/>
            </a:pPr>
            <a:r>
              <a:rPr lang="en" sz="1900">
                <a:solidFill>
                  <a:srgbClr val="D9D9D9"/>
                </a:solidFill>
                <a:latin typeface="Oswald"/>
                <a:ea typeface="Oswald"/>
                <a:cs typeface="Oswald"/>
                <a:sym typeface="Oswald"/>
              </a:rPr>
              <a:t>I have referred many young people to the Levels Programme &amp; witnessed PHENOMENAL SUCCESS with each one. They understand the needs of this client group perfectly &amp; are able to tap into their ENTHUSIASM &amp; POTENTIAL.”</a:t>
            </a:r>
            <a:endParaRPr sz="1900">
              <a:solidFill>
                <a:srgbClr val="D9D9D9"/>
              </a:solidFill>
              <a:latin typeface="Oswald"/>
              <a:ea typeface="Oswald"/>
              <a:cs typeface="Oswald"/>
              <a:sym typeface="Oswald"/>
            </a:endParaRPr>
          </a:p>
          <a:p>
            <a:pPr marL="0" lvl="0" indent="0" algn="l" rtl="0">
              <a:lnSpc>
                <a:spcPct val="90000"/>
              </a:lnSpc>
              <a:spcBef>
                <a:spcPts val="0"/>
              </a:spcBef>
              <a:spcAft>
                <a:spcPts val="0"/>
              </a:spcAft>
              <a:buNone/>
            </a:pPr>
            <a:r>
              <a:rPr lang="en">
                <a:solidFill>
                  <a:srgbClr val="D9D9D9"/>
                </a:solidFill>
                <a:latin typeface="Oswald Light"/>
                <a:ea typeface="Oswald Light"/>
                <a:cs typeface="Oswald Light"/>
                <a:sym typeface="Oswald Light"/>
              </a:rPr>
              <a:t>- Ian Willard, bluetouch london cic, founder.</a:t>
            </a:r>
            <a:endParaRPr>
              <a:solidFill>
                <a:srgbClr val="D9D9D9"/>
              </a:solidFill>
              <a:latin typeface="Oswald Light"/>
              <a:ea typeface="Oswald Light"/>
              <a:cs typeface="Oswald Light"/>
              <a:sym typeface="Oswald Light"/>
            </a:endParaRPr>
          </a:p>
          <a:p>
            <a:pPr marL="0" lvl="0" indent="0" algn="l" rtl="0">
              <a:lnSpc>
                <a:spcPct val="115000"/>
              </a:lnSpc>
              <a:spcBef>
                <a:spcPts val="0"/>
              </a:spcBef>
              <a:spcAft>
                <a:spcPts val="0"/>
              </a:spcAft>
              <a:buNone/>
            </a:pPr>
            <a:endParaRPr sz="1900">
              <a:solidFill>
                <a:srgbClr val="6E6E6F"/>
              </a:solidFill>
              <a:latin typeface="Oswald"/>
              <a:ea typeface="Oswald"/>
              <a:cs typeface="Oswald"/>
              <a:sym typeface="Oswa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dk1"/>
        </a:solidFill>
        <a:effectLst/>
      </p:bgPr>
    </p:bg>
    <p:spTree>
      <p:nvGrpSpPr>
        <p:cNvPr id="1" name="Shape 252"/>
        <p:cNvGrpSpPr/>
        <p:nvPr/>
      </p:nvGrpSpPr>
      <p:grpSpPr>
        <a:xfrm>
          <a:off x="0" y="0"/>
          <a:ext cx="0" cy="0"/>
          <a:chOff x="0" y="0"/>
          <a:chExt cx="0" cy="0"/>
        </a:xfrm>
      </p:grpSpPr>
      <p:sp>
        <p:nvSpPr>
          <p:cNvPr id="253" name="Google Shape;253;p35"/>
          <p:cNvSpPr txBox="1"/>
          <p:nvPr/>
        </p:nvSpPr>
        <p:spPr>
          <a:xfrm>
            <a:off x="206650" y="1589400"/>
            <a:ext cx="572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1C232"/>
                </a:solidFill>
                <a:latin typeface="Oswald"/>
                <a:ea typeface="Oswald"/>
                <a:cs typeface="Oswald"/>
                <a:sym typeface="Oswald"/>
              </a:rPr>
              <a:t>Our Roadmap</a:t>
            </a:r>
            <a:r>
              <a:rPr lang="en" sz="1900">
                <a:solidFill>
                  <a:srgbClr val="6E6E6F"/>
                </a:solidFill>
                <a:latin typeface="Oswald"/>
                <a:ea typeface="Oswald"/>
                <a:cs typeface="Oswald"/>
                <a:sym typeface="Oswald"/>
              </a:rPr>
              <a:t>.</a:t>
            </a:r>
            <a:endParaRPr sz="1900">
              <a:solidFill>
                <a:srgbClr val="6E6E6F"/>
              </a:solidFill>
              <a:latin typeface="Oswald"/>
              <a:ea typeface="Oswald"/>
              <a:cs typeface="Oswald"/>
              <a:sym typeface="Oswald"/>
            </a:endParaRPr>
          </a:p>
        </p:txBody>
      </p:sp>
      <p:sp>
        <p:nvSpPr>
          <p:cNvPr id="254" name="Google Shape;254;p35"/>
          <p:cNvSpPr txBox="1"/>
          <p:nvPr/>
        </p:nvSpPr>
        <p:spPr>
          <a:xfrm>
            <a:off x="1253800" y="2347613"/>
            <a:ext cx="1273800" cy="80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b="1">
                <a:solidFill>
                  <a:srgbClr val="F1C232"/>
                </a:solidFill>
                <a:latin typeface="Oswald"/>
                <a:ea typeface="Oswald"/>
                <a:cs typeface="Oswald"/>
                <a:sym typeface="Oswald"/>
              </a:rPr>
              <a:t>Q1 2023</a:t>
            </a:r>
            <a:endParaRPr sz="900" b="1">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200 Customers</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Continued growth of</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referral network.</a:t>
            </a:r>
            <a:endParaRPr sz="900">
              <a:solidFill>
                <a:srgbClr val="6E6E6F"/>
              </a:solidFill>
              <a:latin typeface="Oswald"/>
              <a:ea typeface="Oswald"/>
              <a:cs typeface="Oswald"/>
              <a:sym typeface="Oswald"/>
            </a:endParaRPr>
          </a:p>
        </p:txBody>
      </p:sp>
      <p:sp>
        <p:nvSpPr>
          <p:cNvPr id="255" name="Google Shape;255;p35"/>
          <p:cNvSpPr txBox="1"/>
          <p:nvPr/>
        </p:nvSpPr>
        <p:spPr>
          <a:xfrm>
            <a:off x="3378938" y="2389450"/>
            <a:ext cx="2068200" cy="80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b="1">
                <a:solidFill>
                  <a:srgbClr val="F1C232"/>
                </a:solidFill>
                <a:latin typeface="Oswald"/>
                <a:ea typeface="Oswald"/>
                <a:cs typeface="Oswald"/>
                <a:sym typeface="Oswald"/>
              </a:rPr>
              <a:t>Q3 2023</a:t>
            </a:r>
            <a:endParaRPr sz="900" b="1">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500 Customers</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Continued growth of employer network.</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Additional educational experiences added.</a:t>
            </a:r>
            <a:endParaRPr sz="900">
              <a:solidFill>
                <a:srgbClr val="6E6E6F"/>
              </a:solidFill>
              <a:latin typeface="Oswald"/>
              <a:ea typeface="Oswald"/>
              <a:cs typeface="Oswald"/>
              <a:sym typeface="Oswald"/>
            </a:endParaRPr>
          </a:p>
        </p:txBody>
      </p:sp>
      <p:sp>
        <p:nvSpPr>
          <p:cNvPr id="256" name="Google Shape;256;p35"/>
          <p:cNvSpPr txBox="1"/>
          <p:nvPr/>
        </p:nvSpPr>
        <p:spPr>
          <a:xfrm>
            <a:off x="5506050" y="2443438"/>
            <a:ext cx="1826700" cy="80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b="1">
                <a:solidFill>
                  <a:srgbClr val="F1C232"/>
                </a:solidFill>
                <a:latin typeface="Oswald"/>
                <a:ea typeface="Oswald"/>
                <a:cs typeface="Oswald"/>
                <a:sym typeface="Oswald"/>
              </a:rPr>
              <a:t>Q1 2024</a:t>
            </a:r>
            <a:endParaRPr sz="900" b="1">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1000 Customers</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Expansion of Programme</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to other areas.</a:t>
            </a:r>
            <a:endParaRPr sz="900">
              <a:solidFill>
                <a:srgbClr val="6E6E6F"/>
              </a:solidFill>
              <a:latin typeface="Oswald"/>
              <a:ea typeface="Oswald"/>
              <a:cs typeface="Oswald"/>
              <a:sym typeface="Oswald"/>
            </a:endParaRPr>
          </a:p>
        </p:txBody>
      </p:sp>
      <p:sp>
        <p:nvSpPr>
          <p:cNvPr id="257" name="Google Shape;257;p35"/>
          <p:cNvSpPr txBox="1"/>
          <p:nvPr/>
        </p:nvSpPr>
        <p:spPr>
          <a:xfrm>
            <a:off x="7637150" y="2420350"/>
            <a:ext cx="1327800" cy="96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b="1">
                <a:solidFill>
                  <a:srgbClr val="F1C232"/>
                </a:solidFill>
                <a:latin typeface="Oswald"/>
                <a:ea typeface="Oswald"/>
                <a:cs typeface="Oswald"/>
                <a:sym typeface="Oswald"/>
              </a:rPr>
              <a:t>Q3 2025</a:t>
            </a:r>
            <a:endParaRPr sz="900" b="1">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5000 Customers</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Expansion of all revenue models across UK.</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900">
              <a:solidFill>
                <a:srgbClr val="6E6E6F"/>
              </a:solidFill>
              <a:latin typeface="Oswald"/>
              <a:ea typeface="Oswald"/>
              <a:cs typeface="Oswald"/>
              <a:sym typeface="Oswald"/>
            </a:endParaRPr>
          </a:p>
        </p:txBody>
      </p:sp>
      <p:sp>
        <p:nvSpPr>
          <p:cNvPr id="258" name="Google Shape;258;p35"/>
          <p:cNvSpPr txBox="1"/>
          <p:nvPr/>
        </p:nvSpPr>
        <p:spPr>
          <a:xfrm>
            <a:off x="2321300" y="3613275"/>
            <a:ext cx="1578600" cy="1002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b="1">
                <a:solidFill>
                  <a:srgbClr val="F1C232"/>
                </a:solidFill>
                <a:latin typeface="Oswald"/>
                <a:ea typeface="Oswald"/>
                <a:cs typeface="Oswald"/>
                <a:sym typeface="Oswald"/>
              </a:rPr>
              <a:t>Q2 2023</a:t>
            </a:r>
            <a:endParaRPr sz="900" b="1">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300 Customers</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Confirmation of long-term contracts with education partners.</a:t>
            </a:r>
            <a:endParaRPr sz="900">
              <a:solidFill>
                <a:srgbClr val="6E6E6F"/>
              </a:solidFill>
              <a:latin typeface="Oswald"/>
              <a:ea typeface="Oswald"/>
              <a:cs typeface="Oswald"/>
              <a:sym typeface="Oswald"/>
            </a:endParaRPr>
          </a:p>
        </p:txBody>
      </p:sp>
      <p:sp>
        <p:nvSpPr>
          <p:cNvPr id="259" name="Google Shape;259;p35"/>
          <p:cNvSpPr txBox="1"/>
          <p:nvPr/>
        </p:nvSpPr>
        <p:spPr>
          <a:xfrm>
            <a:off x="4444500" y="3621500"/>
            <a:ext cx="1826700" cy="1119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b="1">
                <a:solidFill>
                  <a:srgbClr val="F1C232"/>
                </a:solidFill>
                <a:latin typeface="Oswald"/>
                <a:ea typeface="Oswald"/>
                <a:cs typeface="Oswald"/>
                <a:sym typeface="Oswald"/>
              </a:rPr>
              <a:t>Q4 2023</a:t>
            </a:r>
            <a:endParaRPr sz="900" b="1">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750 Customers</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App launch</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Additional educational experiences added.</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900">
              <a:solidFill>
                <a:srgbClr val="6E6E6F"/>
              </a:solidFill>
              <a:latin typeface="Oswald"/>
              <a:ea typeface="Oswald"/>
              <a:cs typeface="Oswald"/>
              <a:sym typeface="Oswald"/>
            </a:endParaRPr>
          </a:p>
        </p:txBody>
      </p:sp>
      <p:sp>
        <p:nvSpPr>
          <p:cNvPr id="260" name="Google Shape;260;p35"/>
          <p:cNvSpPr txBox="1"/>
          <p:nvPr/>
        </p:nvSpPr>
        <p:spPr>
          <a:xfrm>
            <a:off x="6571600" y="3621500"/>
            <a:ext cx="1386000" cy="80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b="1">
                <a:solidFill>
                  <a:srgbClr val="F1C232"/>
                </a:solidFill>
                <a:latin typeface="Oswald"/>
                <a:ea typeface="Oswald"/>
                <a:cs typeface="Oswald"/>
                <a:sym typeface="Oswald"/>
              </a:rPr>
              <a:t>Q2 2024</a:t>
            </a:r>
            <a:endParaRPr sz="900" b="1">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2000 Customers</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UK Expansion.</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900">
              <a:solidFill>
                <a:srgbClr val="6E6E6F"/>
              </a:solidFill>
              <a:latin typeface="Oswald"/>
              <a:ea typeface="Oswald"/>
              <a:cs typeface="Oswald"/>
              <a:sym typeface="Oswald"/>
            </a:endParaRPr>
          </a:p>
        </p:txBody>
      </p:sp>
      <p:cxnSp>
        <p:nvCxnSpPr>
          <p:cNvPr id="261" name="Google Shape;261;p35"/>
          <p:cNvCxnSpPr/>
          <p:nvPr/>
        </p:nvCxnSpPr>
        <p:spPr>
          <a:xfrm>
            <a:off x="432625" y="3380950"/>
            <a:ext cx="8011800" cy="0"/>
          </a:xfrm>
          <a:prstGeom prst="straightConnector1">
            <a:avLst/>
          </a:prstGeom>
          <a:noFill/>
          <a:ln w="38100" cap="flat" cmpd="sng">
            <a:solidFill>
              <a:srgbClr val="6E6E6F"/>
            </a:solidFill>
            <a:prstDash val="solid"/>
            <a:round/>
            <a:headEnd type="none" w="med" len="med"/>
            <a:tailEnd type="none" w="med" len="med"/>
          </a:ln>
        </p:spPr>
      </p:cxnSp>
      <p:cxnSp>
        <p:nvCxnSpPr>
          <p:cNvPr id="262" name="Google Shape;262;p35"/>
          <p:cNvCxnSpPr>
            <a:endCxn id="263" idx="0"/>
          </p:cNvCxnSpPr>
          <p:nvPr/>
        </p:nvCxnSpPr>
        <p:spPr>
          <a:xfrm>
            <a:off x="1249900" y="2443450"/>
            <a:ext cx="3900" cy="845400"/>
          </a:xfrm>
          <a:prstGeom prst="straightConnector1">
            <a:avLst/>
          </a:prstGeom>
          <a:noFill/>
          <a:ln w="19050" cap="flat" cmpd="sng">
            <a:solidFill>
              <a:srgbClr val="6E6E6F"/>
            </a:solidFill>
            <a:prstDash val="solid"/>
            <a:round/>
            <a:headEnd type="none" w="med" len="med"/>
            <a:tailEnd type="none" w="med" len="med"/>
          </a:ln>
        </p:spPr>
      </p:cxnSp>
      <p:cxnSp>
        <p:nvCxnSpPr>
          <p:cNvPr id="264" name="Google Shape;264;p35"/>
          <p:cNvCxnSpPr/>
          <p:nvPr/>
        </p:nvCxnSpPr>
        <p:spPr>
          <a:xfrm>
            <a:off x="3378950" y="2443450"/>
            <a:ext cx="3900" cy="845400"/>
          </a:xfrm>
          <a:prstGeom prst="straightConnector1">
            <a:avLst/>
          </a:prstGeom>
          <a:noFill/>
          <a:ln w="19050" cap="flat" cmpd="sng">
            <a:solidFill>
              <a:srgbClr val="6E6E6F"/>
            </a:solidFill>
            <a:prstDash val="solid"/>
            <a:round/>
            <a:headEnd type="none" w="med" len="med"/>
            <a:tailEnd type="none" w="med" len="med"/>
          </a:ln>
        </p:spPr>
      </p:cxnSp>
      <p:cxnSp>
        <p:nvCxnSpPr>
          <p:cNvPr id="265" name="Google Shape;265;p35"/>
          <p:cNvCxnSpPr/>
          <p:nvPr/>
        </p:nvCxnSpPr>
        <p:spPr>
          <a:xfrm>
            <a:off x="5506050" y="2443450"/>
            <a:ext cx="3900" cy="845400"/>
          </a:xfrm>
          <a:prstGeom prst="straightConnector1">
            <a:avLst/>
          </a:prstGeom>
          <a:noFill/>
          <a:ln w="19050" cap="flat" cmpd="sng">
            <a:solidFill>
              <a:srgbClr val="6E6E6F"/>
            </a:solidFill>
            <a:prstDash val="solid"/>
            <a:round/>
            <a:headEnd type="none" w="med" len="med"/>
            <a:tailEnd type="none" w="med" len="med"/>
          </a:ln>
        </p:spPr>
      </p:cxnSp>
      <p:cxnSp>
        <p:nvCxnSpPr>
          <p:cNvPr id="266" name="Google Shape;266;p35"/>
          <p:cNvCxnSpPr/>
          <p:nvPr/>
        </p:nvCxnSpPr>
        <p:spPr>
          <a:xfrm>
            <a:off x="7637150" y="2443450"/>
            <a:ext cx="3900" cy="845400"/>
          </a:xfrm>
          <a:prstGeom prst="straightConnector1">
            <a:avLst/>
          </a:prstGeom>
          <a:noFill/>
          <a:ln w="19050" cap="flat" cmpd="sng">
            <a:solidFill>
              <a:srgbClr val="6E6E6F"/>
            </a:solidFill>
            <a:prstDash val="solid"/>
            <a:round/>
            <a:headEnd type="none" w="med" len="med"/>
            <a:tailEnd type="none" w="med" len="med"/>
          </a:ln>
        </p:spPr>
      </p:cxnSp>
      <p:cxnSp>
        <p:nvCxnSpPr>
          <p:cNvPr id="267" name="Google Shape;267;p35"/>
          <p:cNvCxnSpPr/>
          <p:nvPr/>
        </p:nvCxnSpPr>
        <p:spPr>
          <a:xfrm>
            <a:off x="2317400" y="3380950"/>
            <a:ext cx="3900" cy="845400"/>
          </a:xfrm>
          <a:prstGeom prst="straightConnector1">
            <a:avLst/>
          </a:prstGeom>
          <a:noFill/>
          <a:ln w="19050" cap="flat" cmpd="sng">
            <a:solidFill>
              <a:srgbClr val="6E6E6F"/>
            </a:solidFill>
            <a:prstDash val="solid"/>
            <a:round/>
            <a:headEnd type="none" w="med" len="med"/>
            <a:tailEnd type="none" w="med" len="med"/>
          </a:ln>
        </p:spPr>
      </p:cxnSp>
      <p:cxnSp>
        <p:nvCxnSpPr>
          <p:cNvPr id="268" name="Google Shape;268;p35"/>
          <p:cNvCxnSpPr/>
          <p:nvPr/>
        </p:nvCxnSpPr>
        <p:spPr>
          <a:xfrm>
            <a:off x="4444500" y="3380950"/>
            <a:ext cx="3900" cy="845400"/>
          </a:xfrm>
          <a:prstGeom prst="straightConnector1">
            <a:avLst/>
          </a:prstGeom>
          <a:noFill/>
          <a:ln w="19050" cap="flat" cmpd="sng">
            <a:solidFill>
              <a:srgbClr val="6E6E6F"/>
            </a:solidFill>
            <a:prstDash val="solid"/>
            <a:round/>
            <a:headEnd type="none" w="med" len="med"/>
            <a:tailEnd type="none" w="med" len="med"/>
          </a:ln>
        </p:spPr>
      </p:cxnSp>
      <p:cxnSp>
        <p:nvCxnSpPr>
          <p:cNvPr id="269" name="Google Shape;269;p35"/>
          <p:cNvCxnSpPr/>
          <p:nvPr/>
        </p:nvCxnSpPr>
        <p:spPr>
          <a:xfrm>
            <a:off x="6571600" y="3380950"/>
            <a:ext cx="3900" cy="845400"/>
          </a:xfrm>
          <a:prstGeom prst="straightConnector1">
            <a:avLst/>
          </a:prstGeom>
          <a:noFill/>
          <a:ln w="19050" cap="flat" cmpd="sng">
            <a:solidFill>
              <a:srgbClr val="6E6E6F"/>
            </a:solidFill>
            <a:prstDash val="solid"/>
            <a:round/>
            <a:headEnd type="none" w="med" len="med"/>
            <a:tailEnd type="none" w="med" len="med"/>
          </a:ln>
        </p:spPr>
      </p:cxnSp>
      <p:sp>
        <p:nvSpPr>
          <p:cNvPr id="263" name="Google Shape;263;p35"/>
          <p:cNvSpPr/>
          <p:nvPr/>
        </p:nvSpPr>
        <p:spPr>
          <a:xfrm>
            <a:off x="1161700" y="3288850"/>
            <a:ext cx="184200" cy="184200"/>
          </a:xfrm>
          <a:prstGeom prst="ellipse">
            <a:avLst/>
          </a:prstGeom>
          <a:solidFill>
            <a:schemeClr val="dk1"/>
          </a:solidFill>
          <a:ln w="19050" cap="flat" cmpd="sng">
            <a:solidFill>
              <a:srgbClr val="6E6E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5"/>
          <p:cNvSpPr/>
          <p:nvPr/>
        </p:nvSpPr>
        <p:spPr>
          <a:xfrm>
            <a:off x="2227250" y="3288850"/>
            <a:ext cx="184200" cy="184200"/>
          </a:xfrm>
          <a:prstGeom prst="ellipse">
            <a:avLst/>
          </a:prstGeom>
          <a:solidFill>
            <a:schemeClr val="dk1"/>
          </a:solidFill>
          <a:ln w="19050" cap="flat" cmpd="sng">
            <a:solidFill>
              <a:srgbClr val="6E6E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5"/>
          <p:cNvSpPr/>
          <p:nvPr/>
        </p:nvSpPr>
        <p:spPr>
          <a:xfrm>
            <a:off x="3292800" y="3288850"/>
            <a:ext cx="184200" cy="184200"/>
          </a:xfrm>
          <a:prstGeom prst="ellipse">
            <a:avLst/>
          </a:prstGeom>
          <a:solidFill>
            <a:schemeClr val="dk1"/>
          </a:solidFill>
          <a:ln w="19050" cap="flat" cmpd="sng">
            <a:solidFill>
              <a:srgbClr val="6E6E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5"/>
          <p:cNvSpPr/>
          <p:nvPr/>
        </p:nvSpPr>
        <p:spPr>
          <a:xfrm>
            <a:off x="4350350" y="3288850"/>
            <a:ext cx="184200" cy="184200"/>
          </a:xfrm>
          <a:prstGeom prst="ellipse">
            <a:avLst/>
          </a:prstGeom>
          <a:solidFill>
            <a:schemeClr val="dk1"/>
          </a:solidFill>
          <a:ln w="19050" cap="flat" cmpd="sng">
            <a:solidFill>
              <a:srgbClr val="6E6E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5"/>
          <p:cNvSpPr/>
          <p:nvPr/>
        </p:nvSpPr>
        <p:spPr>
          <a:xfrm>
            <a:off x="5415900" y="3288850"/>
            <a:ext cx="184200" cy="184200"/>
          </a:xfrm>
          <a:prstGeom prst="ellipse">
            <a:avLst/>
          </a:prstGeom>
          <a:solidFill>
            <a:schemeClr val="dk1"/>
          </a:solidFill>
          <a:ln w="19050" cap="flat" cmpd="sng">
            <a:solidFill>
              <a:srgbClr val="6E6E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5"/>
          <p:cNvSpPr/>
          <p:nvPr/>
        </p:nvSpPr>
        <p:spPr>
          <a:xfrm>
            <a:off x="6481450" y="3288850"/>
            <a:ext cx="184200" cy="184200"/>
          </a:xfrm>
          <a:prstGeom prst="ellipse">
            <a:avLst/>
          </a:prstGeom>
          <a:solidFill>
            <a:schemeClr val="dk1"/>
          </a:solidFill>
          <a:ln w="19050" cap="flat" cmpd="sng">
            <a:solidFill>
              <a:srgbClr val="6E6E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5"/>
          <p:cNvSpPr/>
          <p:nvPr/>
        </p:nvSpPr>
        <p:spPr>
          <a:xfrm>
            <a:off x="7547000" y="3288850"/>
            <a:ext cx="184200" cy="184200"/>
          </a:xfrm>
          <a:prstGeom prst="ellipse">
            <a:avLst/>
          </a:prstGeom>
          <a:solidFill>
            <a:schemeClr val="dk1"/>
          </a:solidFill>
          <a:ln w="19050" cap="flat" cmpd="sng">
            <a:solidFill>
              <a:srgbClr val="6E6E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dk1"/>
        </a:solidFill>
        <a:effectLst/>
      </p:bgPr>
    </p:bg>
    <p:spTree>
      <p:nvGrpSpPr>
        <p:cNvPr id="1" name="Shape 279"/>
        <p:cNvGrpSpPr/>
        <p:nvPr/>
      </p:nvGrpSpPr>
      <p:grpSpPr>
        <a:xfrm>
          <a:off x="0" y="0"/>
          <a:ext cx="0" cy="0"/>
          <a:chOff x="0" y="0"/>
          <a:chExt cx="0" cy="0"/>
        </a:xfrm>
      </p:grpSpPr>
      <p:sp>
        <p:nvSpPr>
          <p:cNvPr id="280" name="Google Shape;280;p36"/>
          <p:cNvSpPr txBox="1"/>
          <p:nvPr/>
        </p:nvSpPr>
        <p:spPr>
          <a:xfrm>
            <a:off x="185800" y="278250"/>
            <a:ext cx="4124400" cy="399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1C232"/>
                </a:solidFill>
                <a:latin typeface="Oswald"/>
                <a:ea typeface="Oswald"/>
                <a:cs typeface="Oswald"/>
                <a:sym typeface="Oswald"/>
              </a:rPr>
              <a:t>Funding</a:t>
            </a:r>
            <a:r>
              <a:rPr lang="en" sz="1900">
                <a:solidFill>
                  <a:srgbClr val="6E6E6F"/>
                </a:solidFill>
                <a:latin typeface="Oswald"/>
                <a:ea typeface="Oswald"/>
                <a:cs typeface="Oswald"/>
                <a:sym typeface="Oswald"/>
              </a:rPr>
              <a:t>.</a:t>
            </a:r>
            <a:endParaRPr sz="1900">
              <a:solidFill>
                <a:srgbClr val="6E6E6F"/>
              </a:solidFill>
              <a:latin typeface="Oswald"/>
              <a:ea typeface="Oswald"/>
              <a:cs typeface="Oswald"/>
              <a:sym typeface="Oswald"/>
            </a:endParaRPr>
          </a:p>
          <a:p>
            <a:pPr marL="0" lvl="0" indent="0" algn="l" rtl="0">
              <a:spcBef>
                <a:spcPts val="0"/>
              </a:spcBef>
              <a:spcAft>
                <a:spcPts val="0"/>
              </a:spcAft>
              <a:buNone/>
            </a:pPr>
            <a:r>
              <a:rPr lang="en" sz="1900">
                <a:solidFill>
                  <a:srgbClr val="6E6E6F"/>
                </a:solidFill>
                <a:latin typeface="Oswald"/>
                <a:ea typeface="Oswald"/>
                <a:cs typeface="Oswald"/>
                <a:sym typeface="Oswald"/>
              </a:rPr>
              <a:t>Multiple forms of revenue.</a:t>
            </a:r>
            <a:endParaRPr sz="1900">
              <a:solidFill>
                <a:srgbClr val="6E6E6F"/>
              </a:solidFill>
              <a:latin typeface="Oswald"/>
              <a:ea typeface="Oswald"/>
              <a:cs typeface="Oswald"/>
              <a:sym typeface="Oswald"/>
            </a:endParaRPr>
          </a:p>
          <a:p>
            <a:pPr marL="0" lvl="0" indent="0" algn="l" rtl="0">
              <a:spcBef>
                <a:spcPts val="0"/>
              </a:spcBef>
              <a:spcAft>
                <a:spcPts val="0"/>
              </a:spcAft>
              <a:buNone/>
            </a:pP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900">
                <a:solidFill>
                  <a:srgbClr val="6E6E6F"/>
                </a:solidFill>
                <a:latin typeface="Oswald"/>
                <a:ea typeface="Oswald"/>
                <a:cs typeface="Oswald"/>
                <a:sym typeface="Oswald"/>
              </a:rPr>
              <a:t>Angel Investment.</a:t>
            </a:r>
            <a:endParaRPr sz="1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We aim to work with like-minded individuals to grow our business, and  specifically our programmes and recruitment network.</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900">
                <a:solidFill>
                  <a:srgbClr val="6E6E6F"/>
                </a:solidFill>
                <a:latin typeface="Oswald"/>
                <a:ea typeface="Oswald"/>
                <a:cs typeface="Oswald"/>
                <a:sym typeface="Oswald"/>
              </a:rPr>
              <a:t>Businesses Hoping to Improve CSR.</a:t>
            </a:r>
            <a:endParaRPr sz="1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By offering pledging opportunities to larger organisations who are passionate about providing opportunities to those from disadvantaged or challenging backgrounds to bring them closer to the job market.</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900">
                <a:solidFill>
                  <a:srgbClr val="6E6E6F"/>
                </a:solidFill>
                <a:latin typeface="Oswald"/>
                <a:ea typeface="Oswald"/>
                <a:cs typeface="Oswald"/>
                <a:sym typeface="Oswald"/>
              </a:rPr>
              <a:t>Crowdfunding.</a:t>
            </a:r>
            <a:endParaRPr sz="1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We aim to facilitate community-led local and national funding opportunities for the formation of appropriate steering groups to better understand the needs of local businesses and residents.</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900">
              <a:solidFill>
                <a:srgbClr val="6E6E6F"/>
              </a:solidFill>
              <a:latin typeface="Oswald"/>
              <a:ea typeface="Oswald"/>
              <a:cs typeface="Oswald"/>
              <a:sym typeface="Oswald"/>
            </a:endParaRPr>
          </a:p>
        </p:txBody>
      </p:sp>
      <p:sp>
        <p:nvSpPr>
          <p:cNvPr id="281" name="Google Shape;281;p36"/>
          <p:cNvSpPr txBox="1"/>
          <p:nvPr/>
        </p:nvSpPr>
        <p:spPr>
          <a:xfrm>
            <a:off x="4572000" y="973525"/>
            <a:ext cx="4124400" cy="4042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a:solidFill>
                  <a:srgbClr val="6E6E6F"/>
                </a:solidFill>
                <a:latin typeface="Oswald"/>
                <a:ea typeface="Oswald"/>
                <a:cs typeface="Oswald"/>
                <a:sym typeface="Oswald"/>
              </a:rPr>
              <a:t>Recruitment.</a:t>
            </a:r>
            <a:endParaRPr sz="1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Placing the correct candidates to positions will allow for sustained revenue from recruitment successes.</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900">
                <a:solidFill>
                  <a:srgbClr val="6E6E6F"/>
                </a:solidFill>
                <a:latin typeface="Oswald"/>
                <a:ea typeface="Oswald"/>
                <a:cs typeface="Oswald"/>
                <a:sym typeface="Oswald"/>
              </a:rPr>
              <a:t>Government Funding.</a:t>
            </a:r>
            <a:endParaRPr sz="1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Our range of partnerships to provide high-quality educational outcomes means we have access to local and national schemes to assist in funding our programmes.</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900">
                <a:solidFill>
                  <a:srgbClr val="6E6E6F"/>
                </a:solidFill>
                <a:latin typeface="Oswald"/>
                <a:ea typeface="Oswald"/>
                <a:cs typeface="Oswald"/>
                <a:sym typeface="Oswald"/>
              </a:rPr>
              <a:t>Ecommerce &amp; Subscription Services.</a:t>
            </a:r>
            <a:endParaRPr sz="1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Building on our team’s experience in Ecommerce will allow for the launch of a community-focused fashion brand, providing work experience opportunities for learners, along with a monthly It’s a Mindset subscription box.</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spcBef>
                <a:spcPts val="0"/>
              </a:spcBef>
              <a:spcAft>
                <a:spcPts val="0"/>
              </a:spcAft>
              <a:buNone/>
            </a:pPr>
            <a:endParaRPr sz="1100">
              <a:solidFill>
                <a:srgbClr val="6E6E6F"/>
              </a:solidFill>
              <a:latin typeface="Oswald"/>
              <a:ea typeface="Oswald"/>
              <a:cs typeface="Oswald"/>
              <a:sym typeface="Oswa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dk1"/>
        </a:solidFill>
        <a:effectLst/>
      </p:bgPr>
    </p:bg>
    <p:spTree>
      <p:nvGrpSpPr>
        <p:cNvPr id="1" name="Shape 285"/>
        <p:cNvGrpSpPr/>
        <p:nvPr/>
      </p:nvGrpSpPr>
      <p:grpSpPr>
        <a:xfrm>
          <a:off x="0" y="0"/>
          <a:ext cx="0" cy="0"/>
          <a:chOff x="0" y="0"/>
          <a:chExt cx="0" cy="0"/>
        </a:xfrm>
      </p:grpSpPr>
      <p:sp>
        <p:nvSpPr>
          <p:cNvPr id="286" name="Google Shape;286;p37"/>
          <p:cNvSpPr txBox="1"/>
          <p:nvPr/>
        </p:nvSpPr>
        <p:spPr>
          <a:xfrm>
            <a:off x="206650" y="579750"/>
            <a:ext cx="572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1C232"/>
                </a:solidFill>
                <a:latin typeface="Oswald"/>
                <a:ea typeface="Oswald"/>
                <a:cs typeface="Oswald"/>
                <a:sym typeface="Oswald"/>
              </a:rPr>
              <a:t>The Opportunity</a:t>
            </a:r>
            <a:r>
              <a:rPr lang="en" sz="1900">
                <a:solidFill>
                  <a:srgbClr val="6E6E6F"/>
                </a:solidFill>
                <a:latin typeface="Oswald"/>
                <a:ea typeface="Oswald"/>
                <a:cs typeface="Oswald"/>
                <a:sym typeface="Oswald"/>
              </a:rPr>
              <a:t>.</a:t>
            </a:r>
            <a:endParaRPr sz="1900">
              <a:solidFill>
                <a:srgbClr val="6E6E6F"/>
              </a:solidFill>
              <a:latin typeface="Oswald"/>
              <a:ea typeface="Oswald"/>
              <a:cs typeface="Oswald"/>
              <a:sym typeface="Oswald"/>
            </a:endParaRPr>
          </a:p>
        </p:txBody>
      </p:sp>
      <p:sp>
        <p:nvSpPr>
          <p:cNvPr id="287" name="Google Shape;287;p37"/>
          <p:cNvSpPr txBox="1"/>
          <p:nvPr/>
        </p:nvSpPr>
        <p:spPr>
          <a:xfrm>
            <a:off x="206650" y="1239150"/>
            <a:ext cx="4079700" cy="113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b="1">
                <a:solidFill>
                  <a:srgbClr val="6E6E6F"/>
                </a:solidFill>
                <a:latin typeface="Oswald"/>
                <a:ea typeface="Oswald"/>
                <a:cs typeface="Oswald"/>
                <a:sym typeface="Oswald"/>
              </a:rPr>
              <a:t>OUR KEY FOCUS-</a:t>
            </a:r>
            <a:endParaRPr sz="1100" b="1">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-Expanding UK and increase output</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-To gain a min 0.25% of UK recruitment market</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-Increase customer base to 5000 by 2024</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-Become the most popular hospitality and leisure app in the world</a:t>
            </a:r>
            <a:endParaRPr sz="1100">
              <a:solidFill>
                <a:srgbClr val="6E6E6F"/>
              </a:solidFill>
              <a:latin typeface="Oswald"/>
              <a:ea typeface="Oswald"/>
              <a:cs typeface="Oswald"/>
              <a:sym typeface="Oswald"/>
            </a:endParaRPr>
          </a:p>
        </p:txBody>
      </p:sp>
      <p:sp>
        <p:nvSpPr>
          <p:cNvPr id="288" name="Google Shape;288;p37"/>
          <p:cNvSpPr txBox="1"/>
          <p:nvPr/>
        </p:nvSpPr>
        <p:spPr>
          <a:xfrm>
            <a:off x="4572000" y="1239150"/>
            <a:ext cx="4689300" cy="132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b="1">
                <a:solidFill>
                  <a:srgbClr val="6E6E6F"/>
                </a:solidFill>
                <a:latin typeface="Oswald"/>
                <a:ea typeface="Oswald"/>
                <a:cs typeface="Oswald"/>
                <a:sym typeface="Oswald"/>
              </a:rPr>
              <a:t>INVESTMENT-</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The Levels group LTD is seeking by way of issuing share capital		£2.5M </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Total equity stake							10%</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Minimum Investment 						£10K</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Offering SEIS//EIS Tax deductions					YES</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Investment Period						1-3 Years </a:t>
            </a:r>
            <a:endParaRPr sz="1100">
              <a:solidFill>
                <a:srgbClr val="6E6E6F"/>
              </a:solidFill>
              <a:latin typeface="Oswald"/>
              <a:ea typeface="Oswald"/>
              <a:cs typeface="Oswald"/>
              <a:sym typeface="Oswald"/>
            </a:endParaRPr>
          </a:p>
        </p:txBody>
      </p:sp>
      <p:sp>
        <p:nvSpPr>
          <p:cNvPr id="289" name="Google Shape;289;p37"/>
          <p:cNvSpPr txBox="1"/>
          <p:nvPr/>
        </p:nvSpPr>
        <p:spPr>
          <a:xfrm>
            <a:off x="206650" y="2590313"/>
            <a:ext cx="4079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b="1">
                <a:solidFill>
                  <a:srgbClr val="6E6E6F"/>
                </a:solidFill>
                <a:latin typeface="Oswald"/>
                <a:ea typeface="Oswald"/>
                <a:cs typeface="Oswald"/>
                <a:sym typeface="Oswald"/>
              </a:rPr>
              <a:t>TARGET / PROJECTIONS</a:t>
            </a:r>
            <a:endParaRPr sz="1100">
              <a:solidFill>
                <a:srgbClr val="6E6E6F"/>
              </a:solidFill>
              <a:latin typeface="Oswald"/>
              <a:ea typeface="Oswald"/>
              <a:cs typeface="Oswald"/>
              <a:sym typeface="Oswald"/>
            </a:endParaRPr>
          </a:p>
        </p:txBody>
      </p:sp>
      <p:sp>
        <p:nvSpPr>
          <p:cNvPr id="290" name="Google Shape;290;p37"/>
          <p:cNvSpPr/>
          <p:nvPr/>
        </p:nvSpPr>
        <p:spPr>
          <a:xfrm>
            <a:off x="790575" y="3209925"/>
            <a:ext cx="962100" cy="276300"/>
          </a:xfrm>
          <a:prstGeom prst="chevron">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7"/>
          <p:cNvSpPr/>
          <p:nvPr/>
        </p:nvSpPr>
        <p:spPr>
          <a:xfrm>
            <a:off x="1676400" y="3209925"/>
            <a:ext cx="962100" cy="276300"/>
          </a:xfrm>
          <a:prstGeom prst="chevron">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7"/>
          <p:cNvSpPr/>
          <p:nvPr/>
        </p:nvSpPr>
        <p:spPr>
          <a:xfrm>
            <a:off x="2562300" y="3209925"/>
            <a:ext cx="962100" cy="276300"/>
          </a:xfrm>
          <a:prstGeom prst="chevron">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7"/>
          <p:cNvSpPr/>
          <p:nvPr/>
        </p:nvSpPr>
        <p:spPr>
          <a:xfrm>
            <a:off x="3448200" y="3209925"/>
            <a:ext cx="962100" cy="276300"/>
          </a:xfrm>
          <a:prstGeom prst="chevron">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7"/>
          <p:cNvSpPr/>
          <p:nvPr/>
        </p:nvSpPr>
        <p:spPr>
          <a:xfrm>
            <a:off x="790575" y="3590925"/>
            <a:ext cx="962100" cy="276300"/>
          </a:xfrm>
          <a:prstGeom prst="chevron">
            <a:avLst>
              <a:gd name="adj" fmla="val 50000"/>
            </a:avLst>
          </a:prstGeom>
          <a:solidFill>
            <a:srgbClr val="6E6E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95" name="Google Shape;295;p37"/>
          <p:cNvSpPr/>
          <p:nvPr/>
        </p:nvSpPr>
        <p:spPr>
          <a:xfrm>
            <a:off x="1676400" y="3590925"/>
            <a:ext cx="962100" cy="276300"/>
          </a:xfrm>
          <a:prstGeom prst="chevron">
            <a:avLst>
              <a:gd name="adj" fmla="val 50000"/>
            </a:avLst>
          </a:prstGeom>
          <a:solidFill>
            <a:srgbClr val="6E6E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96" name="Google Shape;296;p37"/>
          <p:cNvSpPr/>
          <p:nvPr/>
        </p:nvSpPr>
        <p:spPr>
          <a:xfrm>
            <a:off x="2562300" y="3590925"/>
            <a:ext cx="962100" cy="276300"/>
          </a:xfrm>
          <a:prstGeom prst="chevron">
            <a:avLst>
              <a:gd name="adj" fmla="val 50000"/>
            </a:avLst>
          </a:prstGeom>
          <a:solidFill>
            <a:srgbClr val="6E6E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97" name="Google Shape;297;p37"/>
          <p:cNvSpPr/>
          <p:nvPr/>
        </p:nvSpPr>
        <p:spPr>
          <a:xfrm>
            <a:off x="3448200" y="3590925"/>
            <a:ext cx="1247700" cy="276300"/>
          </a:xfrm>
          <a:prstGeom prst="chevron">
            <a:avLst>
              <a:gd name="adj" fmla="val 50000"/>
            </a:avLst>
          </a:prstGeom>
          <a:solidFill>
            <a:srgbClr val="6E6E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98" name="Google Shape;298;p37"/>
          <p:cNvSpPr/>
          <p:nvPr/>
        </p:nvSpPr>
        <p:spPr>
          <a:xfrm>
            <a:off x="790575" y="3971925"/>
            <a:ext cx="962100" cy="276300"/>
          </a:xfrm>
          <a:prstGeom prst="chevron">
            <a:avLst>
              <a:gd name="adj" fmla="val 50000"/>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7"/>
          <p:cNvSpPr/>
          <p:nvPr/>
        </p:nvSpPr>
        <p:spPr>
          <a:xfrm>
            <a:off x="1676400" y="3971925"/>
            <a:ext cx="962100" cy="276300"/>
          </a:xfrm>
          <a:prstGeom prst="chevron">
            <a:avLst>
              <a:gd name="adj" fmla="val 50000"/>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7"/>
          <p:cNvSpPr/>
          <p:nvPr/>
        </p:nvSpPr>
        <p:spPr>
          <a:xfrm>
            <a:off x="2562300" y="3971925"/>
            <a:ext cx="962100" cy="276300"/>
          </a:xfrm>
          <a:prstGeom prst="chevron">
            <a:avLst>
              <a:gd name="adj" fmla="val 50000"/>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7"/>
          <p:cNvSpPr/>
          <p:nvPr/>
        </p:nvSpPr>
        <p:spPr>
          <a:xfrm>
            <a:off x="3448200" y="3971925"/>
            <a:ext cx="1581000" cy="276300"/>
          </a:xfrm>
          <a:prstGeom prst="chevron">
            <a:avLst>
              <a:gd name="adj" fmla="val 50000"/>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7"/>
          <p:cNvSpPr txBox="1"/>
          <p:nvPr/>
        </p:nvSpPr>
        <p:spPr>
          <a:xfrm>
            <a:off x="790575" y="2882363"/>
            <a:ext cx="4079700" cy="37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b="1">
                <a:solidFill>
                  <a:srgbClr val="F1C232"/>
                </a:solidFill>
                <a:latin typeface="Oswald"/>
                <a:ea typeface="Oswald"/>
                <a:cs typeface="Oswald"/>
                <a:sym typeface="Oswald"/>
              </a:rPr>
              <a:t>PROGRAMME      EMPLOYMENT      REVENUE            PROFIT</a:t>
            </a:r>
            <a:endParaRPr sz="1100" b="1">
              <a:solidFill>
                <a:srgbClr val="F1C232"/>
              </a:solidFill>
              <a:latin typeface="Oswald"/>
              <a:ea typeface="Oswald"/>
              <a:cs typeface="Oswald"/>
              <a:sym typeface="Oswald"/>
            </a:endParaRPr>
          </a:p>
        </p:txBody>
      </p:sp>
      <p:sp>
        <p:nvSpPr>
          <p:cNvPr id="303" name="Google Shape;303;p37"/>
          <p:cNvSpPr txBox="1"/>
          <p:nvPr/>
        </p:nvSpPr>
        <p:spPr>
          <a:xfrm>
            <a:off x="323850" y="3162675"/>
            <a:ext cx="828900" cy="113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b="1">
                <a:solidFill>
                  <a:srgbClr val="6E6E6F"/>
                </a:solidFill>
                <a:latin typeface="Oswald"/>
                <a:ea typeface="Oswald"/>
                <a:cs typeface="Oswald"/>
                <a:sym typeface="Oswald"/>
              </a:rPr>
              <a:t>2023</a:t>
            </a:r>
            <a:endParaRPr sz="1100" b="1">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b="1">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b="1">
                <a:solidFill>
                  <a:srgbClr val="6E6E6F"/>
                </a:solidFill>
                <a:latin typeface="Oswald"/>
                <a:ea typeface="Oswald"/>
                <a:cs typeface="Oswald"/>
                <a:sym typeface="Oswald"/>
              </a:rPr>
              <a:t>2024</a:t>
            </a:r>
            <a:endParaRPr sz="1100" b="1">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b="1">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b="1">
                <a:solidFill>
                  <a:srgbClr val="6E6E6F"/>
                </a:solidFill>
                <a:latin typeface="Oswald"/>
                <a:ea typeface="Oswald"/>
                <a:cs typeface="Oswald"/>
                <a:sym typeface="Oswald"/>
              </a:rPr>
              <a:t>2025</a:t>
            </a:r>
            <a:endParaRPr sz="1100" b="1">
              <a:solidFill>
                <a:srgbClr val="6E6E6F"/>
              </a:solidFill>
              <a:latin typeface="Oswald"/>
              <a:ea typeface="Oswald"/>
              <a:cs typeface="Oswald"/>
              <a:sym typeface="Oswald"/>
            </a:endParaRPr>
          </a:p>
        </p:txBody>
      </p:sp>
      <p:sp>
        <p:nvSpPr>
          <p:cNvPr id="304" name="Google Shape;304;p37"/>
          <p:cNvSpPr txBox="1"/>
          <p:nvPr/>
        </p:nvSpPr>
        <p:spPr>
          <a:xfrm>
            <a:off x="876300" y="3171075"/>
            <a:ext cx="4079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chemeClr val="dk1"/>
                </a:solidFill>
                <a:latin typeface="Oswald"/>
                <a:ea typeface="Oswald"/>
                <a:cs typeface="Oswald"/>
                <a:sym typeface="Oswald"/>
              </a:rPr>
              <a:t>   200                       66                      £265K                 £(239K)</a:t>
            </a:r>
            <a:endParaRPr sz="1100">
              <a:solidFill>
                <a:schemeClr val="dk1"/>
              </a:solidFill>
              <a:latin typeface="Oswald"/>
              <a:ea typeface="Oswald"/>
              <a:cs typeface="Oswald"/>
              <a:sym typeface="Oswald"/>
            </a:endParaRPr>
          </a:p>
        </p:txBody>
      </p:sp>
      <p:sp>
        <p:nvSpPr>
          <p:cNvPr id="305" name="Google Shape;305;p37"/>
          <p:cNvSpPr txBox="1"/>
          <p:nvPr/>
        </p:nvSpPr>
        <p:spPr>
          <a:xfrm>
            <a:off x="876300" y="3552075"/>
            <a:ext cx="4079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chemeClr val="dk1"/>
                </a:solidFill>
                <a:latin typeface="Oswald"/>
                <a:ea typeface="Oswald"/>
                <a:cs typeface="Oswald"/>
                <a:sym typeface="Oswald"/>
              </a:rPr>
              <a:t>   2000                      660                   £2.15M                 £434K</a:t>
            </a:r>
            <a:endParaRPr sz="1100">
              <a:solidFill>
                <a:schemeClr val="dk1"/>
              </a:solidFill>
              <a:latin typeface="Oswald"/>
              <a:ea typeface="Oswald"/>
              <a:cs typeface="Oswald"/>
              <a:sym typeface="Oswald"/>
            </a:endParaRPr>
          </a:p>
        </p:txBody>
      </p:sp>
      <p:sp>
        <p:nvSpPr>
          <p:cNvPr id="306" name="Google Shape;306;p37"/>
          <p:cNvSpPr txBox="1"/>
          <p:nvPr/>
        </p:nvSpPr>
        <p:spPr>
          <a:xfrm>
            <a:off x="876300" y="3939253"/>
            <a:ext cx="4079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chemeClr val="dk1"/>
                </a:solidFill>
                <a:latin typeface="Oswald"/>
                <a:ea typeface="Oswald"/>
                <a:cs typeface="Oswald"/>
                <a:sym typeface="Oswald"/>
              </a:rPr>
              <a:t>   5000                      1650                  £5.5M                   £3.7M</a:t>
            </a:r>
            <a:endParaRPr sz="1100">
              <a:solidFill>
                <a:schemeClr val="dk1"/>
              </a:solidFill>
              <a:latin typeface="Oswald"/>
              <a:ea typeface="Oswald"/>
              <a:cs typeface="Oswald"/>
              <a:sym typeface="Oswa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dk1"/>
        </a:solidFill>
        <a:effectLst/>
      </p:bgPr>
    </p:bg>
    <p:spTree>
      <p:nvGrpSpPr>
        <p:cNvPr id="1" name="Shape 310"/>
        <p:cNvGrpSpPr/>
        <p:nvPr/>
      </p:nvGrpSpPr>
      <p:grpSpPr>
        <a:xfrm>
          <a:off x="0" y="0"/>
          <a:ext cx="0" cy="0"/>
          <a:chOff x="0" y="0"/>
          <a:chExt cx="0" cy="0"/>
        </a:xfrm>
      </p:grpSpPr>
      <p:sp>
        <p:nvSpPr>
          <p:cNvPr id="311" name="Google Shape;311;p38"/>
          <p:cNvSpPr txBox="1"/>
          <p:nvPr/>
        </p:nvSpPr>
        <p:spPr>
          <a:xfrm>
            <a:off x="206650" y="410250"/>
            <a:ext cx="5722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1C232"/>
                </a:solidFill>
                <a:latin typeface="Oswald"/>
                <a:ea typeface="Oswald"/>
                <a:cs typeface="Oswald"/>
                <a:sym typeface="Oswald"/>
              </a:rPr>
              <a:t>2022 Annual Pledges (CSR)</a:t>
            </a:r>
            <a:r>
              <a:rPr lang="en" sz="1900">
                <a:solidFill>
                  <a:srgbClr val="6E6E6F"/>
                </a:solidFill>
                <a:latin typeface="Oswald"/>
                <a:ea typeface="Oswald"/>
                <a:cs typeface="Oswald"/>
                <a:sym typeface="Oswald"/>
              </a:rPr>
              <a:t>.</a:t>
            </a:r>
            <a:endParaRPr sz="1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b="1">
                <a:solidFill>
                  <a:srgbClr val="6E6E6F"/>
                </a:solidFill>
                <a:latin typeface="Oswald"/>
                <a:ea typeface="Oswald"/>
                <a:cs typeface="Oswald"/>
                <a:sym typeface="Oswald"/>
              </a:rPr>
              <a:t>ELEVATION PROGRAM PLEDGE LEVELS-</a:t>
            </a:r>
            <a:endParaRPr sz="1900">
              <a:solidFill>
                <a:srgbClr val="6E6E6F"/>
              </a:solidFill>
              <a:latin typeface="Oswald"/>
              <a:ea typeface="Oswald"/>
              <a:cs typeface="Oswald"/>
              <a:sym typeface="Oswald"/>
            </a:endParaRPr>
          </a:p>
        </p:txBody>
      </p:sp>
      <p:sp>
        <p:nvSpPr>
          <p:cNvPr id="312" name="Google Shape;312;p38"/>
          <p:cNvSpPr/>
          <p:nvPr/>
        </p:nvSpPr>
        <p:spPr>
          <a:xfrm>
            <a:off x="296150" y="1157450"/>
            <a:ext cx="3512100" cy="827700"/>
          </a:xfrm>
          <a:prstGeom prst="homePlat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8"/>
          <p:cNvSpPr/>
          <p:nvPr/>
        </p:nvSpPr>
        <p:spPr>
          <a:xfrm>
            <a:off x="296150" y="2238250"/>
            <a:ext cx="4468500" cy="827700"/>
          </a:xfrm>
          <a:prstGeom prst="homePlate">
            <a:avLst>
              <a:gd name="adj" fmla="val 50000"/>
            </a:avLst>
          </a:prstGeom>
          <a:solidFill>
            <a:srgbClr val="6E6E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8"/>
          <p:cNvSpPr/>
          <p:nvPr/>
        </p:nvSpPr>
        <p:spPr>
          <a:xfrm>
            <a:off x="296150" y="3309600"/>
            <a:ext cx="6790200" cy="1101600"/>
          </a:xfrm>
          <a:prstGeom prst="homePlate">
            <a:avLst>
              <a:gd name="adj" fmla="val 50000"/>
            </a:avLst>
          </a:pr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8"/>
          <p:cNvSpPr txBox="1"/>
          <p:nvPr/>
        </p:nvSpPr>
        <p:spPr>
          <a:xfrm>
            <a:off x="329250" y="1113250"/>
            <a:ext cx="2957700" cy="77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D9D9D9"/>
                </a:solidFill>
                <a:latin typeface="Oswald"/>
                <a:ea typeface="Oswald"/>
                <a:cs typeface="Oswald"/>
                <a:sym typeface="Oswald"/>
              </a:rPr>
              <a:t>17</a:t>
            </a:r>
            <a:r>
              <a:rPr lang="en" sz="1900">
                <a:solidFill>
                  <a:srgbClr val="F1C232"/>
                </a:solidFill>
                <a:latin typeface="Oswald"/>
                <a:ea typeface="Oswald"/>
                <a:cs typeface="Oswald"/>
                <a:sym typeface="Oswald"/>
              </a:rPr>
              <a:t> Learners supported. </a:t>
            </a: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D9D9D9"/>
                </a:solidFill>
                <a:latin typeface="Oswald"/>
                <a:ea typeface="Oswald"/>
                <a:cs typeface="Oswald"/>
                <a:sym typeface="Oswald"/>
              </a:rPr>
              <a:t>-Levels Leader</a:t>
            </a:r>
            <a:endParaRPr sz="9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D9D9D9"/>
                </a:solidFill>
                <a:latin typeface="Oswald"/>
                <a:ea typeface="Oswald"/>
                <a:cs typeface="Oswald"/>
                <a:sym typeface="Oswald"/>
              </a:rPr>
              <a:t>-Optional Internship Opportunity</a:t>
            </a:r>
            <a:endParaRPr sz="1200">
              <a:solidFill>
                <a:srgbClr val="D9D9D9"/>
              </a:solidFill>
              <a:latin typeface="Oswald"/>
              <a:ea typeface="Oswald"/>
              <a:cs typeface="Oswald"/>
              <a:sym typeface="Oswald"/>
            </a:endParaRPr>
          </a:p>
        </p:txBody>
      </p:sp>
      <p:sp>
        <p:nvSpPr>
          <p:cNvPr id="316" name="Google Shape;316;p38"/>
          <p:cNvSpPr txBox="1"/>
          <p:nvPr/>
        </p:nvSpPr>
        <p:spPr>
          <a:xfrm>
            <a:off x="3921650" y="1148000"/>
            <a:ext cx="2957700" cy="84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6E6E6F"/>
                </a:solidFill>
                <a:latin typeface="Oswald"/>
                <a:ea typeface="Oswald"/>
                <a:cs typeface="Oswald"/>
                <a:sym typeface="Oswald"/>
              </a:rPr>
              <a:t>Level 1</a:t>
            </a:r>
            <a:r>
              <a:rPr lang="en" sz="1900">
                <a:solidFill>
                  <a:srgbClr val="F1C232"/>
                </a:solidFill>
                <a:latin typeface="Oswald"/>
                <a:ea typeface="Oswald"/>
                <a:cs typeface="Oswald"/>
                <a:sym typeface="Oswald"/>
              </a:rPr>
              <a:t> Bronze.</a:t>
            </a:r>
            <a:endParaRPr sz="1900">
              <a:solidFill>
                <a:srgbClr val="F1C232"/>
              </a:solidFill>
              <a:latin typeface="Oswald"/>
              <a:ea typeface="Oswald"/>
              <a:cs typeface="Oswald"/>
              <a:sym typeface="Oswald"/>
            </a:endParaRPr>
          </a:p>
          <a:p>
            <a:pPr marL="0" lvl="0" indent="0" algn="l" rtl="0">
              <a:spcBef>
                <a:spcPts val="0"/>
              </a:spcBef>
              <a:spcAft>
                <a:spcPts val="0"/>
              </a:spcAft>
              <a:buNone/>
            </a:pPr>
            <a:r>
              <a:rPr lang="en" sz="2400">
                <a:solidFill>
                  <a:srgbClr val="FFD966"/>
                </a:solidFill>
                <a:highlight>
                  <a:srgbClr val="FFFFFF"/>
                </a:highlight>
                <a:latin typeface="Oswald"/>
                <a:ea typeface="Oswald"/>
                <a:cs typeface="Oswald"/>
                <a:sym typeface="Oswald"/>
              </a:rPr>
              <a:t>£5,000</a:t>
            </a:r>
            <a:endParaRPr sz="1900">
              <a:solidFill>
                <a:srgbClr val="FFD966"/>
              </a:solidFill>
              <a:latin typeface="Oswald"/>
              <a:ea typeface="Oswald"/>
              <a:cs typeface="Oswald"/>
              <a:sym typeface="Oswald"/>
            </a:endParaRPr>
          </a:p>
        </p:txBody>
      </p:sp>
      <p:sp>
        <p:nvSpPr>
          <p:cNvPr id="317" name="Google Shape;317;p38"/>
          <p:cNvSpPr txBox="1"/>
          <p:nvPr/>
        </p:nvSpPr>
        <p:spPr>
          <a:xfrm>
            <a:off x="329250" y="2179350"/>
            <a:ext cx="2957700" cy="11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D9D9D9"/>
                </a:solidFill>
                <a:latin typeface="Oswald"/>
                <a:ea typeface="Oswald"/>
                <a:cs typeface="Oswald"/>
                <a:sym typeface="Oswald"/>
              </a:rPr>
              <a:t>50</a:t>
            </a:r>
            <a:r>
              <a:rPr lang="en" sz="1900">
                <a:solidFill>
                  <a:srgbClr val="F1C232"/>
                </a:solidFill>
                <a:latin typeface="Oswald"/>
                <a:ea typeface="Oswald"/>
                <a:cs typeface="Oswald"/>
                <a:sym typeface="Oswald"/>
              </a:rPr>
              <a:t> Learners supported. </a:t>
            </a: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D9D9D9"/>
                </a:solidFill>
                <a:latin typeface="Oswald"/>
                <a:ea typeface="Oswald"/>
                <a:cs typeface="Oswald"/>
                <a:sym typeface="Oswald"/>
              </a:rPr>
              <a:t>-Levels Leader</a:t>
            </a:r>
            <a:endParaRPr sz="9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D9D9D9"/>
                </a:solidFill>
                <a:latin typeface="Oswald"/>
                <a:ea typeface="Oswald"/>
                <a:cs typeface="Oswald"/>
                <a:sym typeface="Oswald"/>
              </a:rPr>
              <a:t>-Optional Internship Opportunity</a:t>
            </a:r>
            <a:endParaRPr sz="9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D9D9D9"/>
                </a:solidFill>
                <a:latin typeface="Oswald"/>
                <a:ea typeface="Oswald"/>
                <a:cs typeface="Oswald"/>
                <a:sym typeface="Oswald"/>
              </a:rPr>
              <a:t>-CSR Keynote content promo</a:t>
            </a:r>
            <a:endParaRPr sz="900">
              <a:solidFill>
                <a:srgbClr val="D9D9D9"/>
              </a:solidFill>
              <a:latin typeface="Oswald"/>
              <a:ea typeface="Oswald"/>
              <a:cs typeface="Oswald"/>
              <a:sym typeface="Oswald"/>
            </a:endParaRPr>
          </a:p>
          <a:p>
            <a:pPr marL="0" lvl="0" indent="0" algn="l" rtl="0">
              <a:spcBef>
                <a:spcPts val="0"/>
              </a:spcBef>
              <a:spcAft>
                <a:spcPts val="0"/>
              </a:spcAft>
              <a:buNone/>
            </a:pPr>
            <a:r>
              <a:rPr lang="en" sz="1200">
                <a:solidFill>
                  <a:srgbClr val="D9D9D9"/>
                </a:solidFill>
                <a:latin typeface="Oswald"/>
                <a:ea typeface="Oswald"/>
                <a:cs typeface="Oswald"/>
                <a:sym typeface="Oswald"/>
              </a:rPr>
              <a:t>.</a:t>
            </a:r>
            <a:endParaRPr sz="1200">
              <a:solidFill>
                <a:srgbClr val="D9D9D9"/>
              </a:solidFill>
              <a:latin typeface="Oswald"/>
              <a:ea typeface="Oswald"/>
              <a:cs typeface="Oswald"/>
              <a:sym typeface="Oswald"/>
            </a:endParaRPr>
          </a:p>
        </p:txBody>
      </p:sp>
      <p:sp>
        <p:nvSpPr>
          <p:cNvPr id="318" name="Google Shape;318;p38"/>
          <p:cNvSpPr txBox="1"/>
          <p:nvPr/>
        </p:nvSpPr>
        <p:spPr>
          <a:xfrm>
            <a:off x="4974475" y="2233525"/>
            <a:ext cx="2957700" cy="84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6E6E6F"/>
                </a:solidFill>
                <a:latin typeface="Oswald"/>
                <a:ea typeface="Oswald"/>
                <a:cs typeface="Oswald"/>
                <a:sym typeface="Oswald"/>
              </a:rPr>
              <a:t>Level 2</a:t>
            </a:r>
            <a:r>
              <a:rPr lang="en" sz="1900">
                <a:solidFill>
                  <a:srgbClr val="F1C232"/>
                </a:solidFill>
                <a:latin typeface="Oswald"/>
                <a:ea typeface="Oswald"/>
                <a:cs typeface="Oswald"/>
                <a:sym typeface="Oswald"/>
              </a:rPr>
              <a:t> Silver.</a:t>
            </a:r>
            <a:endParaRPr sz="1900">
              <a:solidFill>
                <a:srgbClr val="F1C232"/>
              </a:solidFill>
              <a:latin typeface="Oswald"/>
              <a:ea typeface="Oswald"/>
              <a:cs typeface="Oswald"/>
              <a:sym typeface="Oswald"/>
            </a:endParaRPr>
          </a:p>
          <a:p>
            <a:pPr marL="0" lvl="0" indent="0" algn="l" rtl="0">
              <a:spcBef>
                <a:spcPts val="0"/>
              </a:spcBef>
              <a:spcAft>
                <a:spcPts val="0"/>
              </a:spcAft>
              <a:buNone/>
            </a:pPr>
            <a:r>
              <a:rPr lang="en" sz="2400">
                <a:solidFill>
                  <a:srgbClr val="FFD966"/>
                </a:solidFill>
                <a:highlight>
                  <a:srgbClr val="FFFFFF"/>
                </a:highlight>
                <a:latin typeface="Oswald"/>
                <a:ea typeface="Oswald"/>
                <a:cs typeface="Oswald"/>
                <a:sym typeface="Oswald"/>
              </a:rPr>
              <a:t>£15,000</a:t>
            </a:r>
            <a:endParaRPr sz="1900">
              <a:solidFill>
                <a:srgbClr val="FFD966"/>
              </a:solidFill>
              <a:latin typeface="Oswald"/>
              <a:ea typeface="Oswald"/>
              <a:cs typeface="Oswald"/>
              <a:sym typeface="Oswald"/>
            </a:endParaRPr>
          </a:p>
        </p:txBody>
      </p:sp>
      <p:sp>
        <p:nvSpPr>
          <p:cNvPr id="319" name="Google Shape;319;p38"/>
          <p:cNvSpPr txBox="1"/>
          <p:nvPr/>
        </p:nvSpPr>
        <p:spPr>
          <a:xfrm>
            <a:off x="7176550" y="3446550"/>
            <a:ext cx="2957700" cy="84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6E6E6F"/>
                </a:solidFill>
                <a:latin typeface="Oswald"/>
                <a:ea typeface="Oswald"/>
                <a:cs typeface="Oswald"/>
                <a:sym typeface="Oswald"/>
              </a:rPr>
              <a:t>Level 3</a:t>
            </a:r>
            <a:r>
              <a:rPr lang="en" sz="1900">
                <a:solidFill>
                  <a:srgbClr val="F1C232"/>
                </a:solidFill>
                <a:latin typeface="Oswald"/>
                <a:ea typeface="Oswald"/>
                <a:cs typeface="Oswald"/>
                <a:sym typeface="Oswald"/>
              </a:rPr>
              <a:t> Gold.</a:t>
            </a:r>
            <a:endParaRPr sz="1900">
              <a:solidFill>
                <a:srgbClr val="F1C232"/>
              </a:solidFill>
              <a:latin typeface="Oswald"/>
              <a:ea typeface="Oswald"/>
              <a:cs typeface="Oswald"/>
              <a:sym typeface="Oswald"/>
            </a:endParaRPr>
          </a:p>
          <a:p>
            <a:pPr marL="0" lvl="0" indent="0" algn="l" rtl="0">
              <a:spcBef>
                <a:spcPts val="0"/>
              </a:spcBef>
              <a:spcAft>
                <a:spcPts val="0"/>
              </a:spcAft>
              <a:buNone/>
            </a:pPr>
            <a:r>
              <a:rPr lang="en" sz="2400">
                <a:solidFill>
                  <a:srgbClr val="FFD966"/>
                </a:solidFill>
                <a:highlight>
                  <a:srgbClr val="FFFFFF"/>
                </a:highlight>
                <a:latin typeface="Oswald"/>
                <a:ea typeface="Oswald"/>
                <a:cs typeface="Oswald"/>
                <a:sym typeface="Oswald"/>
              </a:rPr>
              <a:t>£30,000</a:t>
            </a:r>
            <a:endParaRPr sz="1900">
              <a:solidFill>
                <a:srgbClr val="FFD966"/>
              </a:solidFill>
              <a:latin typeface="Oswald"/>
              <a:ea typeface="Oswald"/>
              <a:cs typeface="Oswald"/>
              <a:sym typeface="Oswald"/>
            </a:endParaRPr>
          </a:p>
        </p:txBody>
      </p:sp>
      <p:sp>
        <p:nvSpPr>
          <p:cNvPr id="320" name="Google Shape;320;p38"/>
          <p:cNvSpPr txBox="1"/>
          <p:nvPr/>
        </p:nvSpPr>
        <p:spPr>
          <a:xfrm>
            <a:off x="329250" y="3319050"/>
            <a:ext cx="2957700" cy="109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6E6E6F"/>
                </a:solidFill>
                <a:latin typeface="Oswald"/>
                <a:ea typeface="Oswald"/>
                <a:cs typeface="Oswald"/>
                <a:sym typeface="Oswald"/>
              </a:rPr>
              <a:t>100 Learners supported. </a:t>
            </a:r>
            <a:endParaRPr sz="1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-Levels Leader</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-Optional Internship Opportunity</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-CSR Keynote content promo</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-VIP Community event invitations</a:t>
            </a:r>
            <a:endParaRPr sz="1200">
              <a:solidFill>
                <a:srgbClr val="6E6E6F"/>
              </a:solidFill>
              <a:latin typeface="Oswald"/>
              <a:ea typeface="Oswald"/>
              <a:cs typeface="Oswald"/>
              <a:sym typeface="Oswald"/>
            </a:endParaRPr>
          </a:p>
        </p:txBody>
      </p:sp>
      <p:sp>
        <p:nvSpPr>
          <p:cNvPr id="321" name="Google Shape;321;p38"/>
          <p:cNvSpPr txBox="1"/>
          <p:nvPr/>
        </p:nvSpPr>
        <p:spPr>
          <a:xfrm>
            <a:off x="337550" y="4441650"/>
            <a:ext cx="3000000" cy="32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a:solidFill>
                  <a:srgbClr val="6E6E6F"/>
                </a:solidFill>
                <a:highlight>
                  <a:srgbClr val="FFFFFF"/>
                </a:highlight>
                <a:latin typeface="Oswald"/>
                <a:ea typeface="Oswald"/>
                <a:cs typeface="Oswald"/>
                <a:sym typeface="Oswald"/>
              </a:rPr>
              <a:t>£</a:t>
            </a:r>
            <a:r>
              <a:rPr lang="en" sz="900">
                <a:solidFill>
                  <a:srgbClr val="6E6E6F"/>
                </a:solidFill>
                <a:latin typeface="Oswald"/>
                <a:ea typeface="Oswald"/>
                <a:cs typeface="Oswald"/>
                <a:sym typeface="Oswald"/>
              </a:rPr>
              <a:t>75 Per day (</a:t>
            </a:r>
            <a:r>
              <a:rPr lang="en" sz="900">
                <a:solidFill>
                  <a:srgbClr val="6E6E6F"/>
                </a:solidFill>
                <a:highlight>
                  <a:srgbClr val="FFFFFF"/>
                </a:highlight>
                <a:latin typeface="Oswald"/>
                <a:ea typeface="Oswald"/>
                <a:cs typeface="Oswald"/>
                <a:sym typeface="Oswald"/>
              </a:rPr>
              <a:t>£300 per learner)</a:t>
            </a:r>
            <a:endParaRPr sz="900">
              <a:solidFill>
                <a:srgbClr val="6E6E6F"/>
              </a:solidFill>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CB4091-D341-408C-BBEE-D878D76F9525}"/>
              </a:ext>
            </a:extLst>
          </p:cNvPr>
          <p:cNvPicPr>
            <a:picLocks noChangeAspect="1"/>
          </p:cNvPicPr>
          <p:nvPr/>
        </p:nvPicPr>
        <p:blipFill rotWithShape="1">
          <a:blip r:embed="rId2"/>
          <a:srcRect l="26431" t="-2" r="15818" b="3"/>
          <a:stretch/>
        </p:blipFill>
        <p:spPr>
          <a:xfrm>
            <a:off x="0" y="2649"/>
            <a:ext cx="2970609" cy="3433495"/>
          </a:xfrm>
          <a:custGeom>
            <a:avLst/>
            <a:gdLst/>
            <a:ahLst/>
            <a:cxnLst/>
            <a:rect l="l" t="t" r="r" b="b"/>
            <a:pathLst>
              <a:path w="2733421" h="3085156">
                <a:moveTo>
                  <a:pt x="0" y="0"/>
                </a:moveTo>
                <a:lnTo>
                  <a:pt x="2733421" y="461444"/>
                </a:lnTo>
                <a:lnTo>
                  <a:pt x="2294818" y="3063138"/>
                </a:lnTo>
                <a:lnTo>
                  <a:pt x="2310547" y="3085156"/>
                </a:lnTo>
                <a:lnTo>
                  <a:pt x="0" y="2741169"/>
                </a:lnTo>
                <a:close/>
              </a:path>
            </a:pathLst>
          </a:custGeom>
          <a:ln w="38100">
            <a:noFill/>
          </a:ln>
          <a:effectLst/>
        </p:spPr>
      </p:pic>
      <p:pic>
        <p:nvPicPr>
          <p:cNvPr id="4" name="Picture 3">
            <a:extLst>
              <a:ext uri="{FF2B5EF4-FFF2-40B4-BE49-F238E27FC236}">
                <a16:creationId xmlns:a16="http://schemas.microsoft.com/office/drawing/2014/main" id="{C1C180D3-919A-4066-8715-1FDD5CB39341}"/>
              </a:ext>
            </a:extLst>
          </p:cNvPr>
          <p:cNvPicPr>
            <a:picLocks noChangeAspect="1"/>
          </p:cNvPicPr>
          <p:nvPr/>
        </p:nvPicPr>
        <p:blipFill rotWithShape="1">
          <a:blip r:embed="rId3"/>
          <a:srcRect t="2720" r="2" b="21885"/>
          <a:stretch/>
        </p:blipFill>
        <p:spPr>
          <a:xfrm>
            <a:off x="15" y="3036095"/>
            <a:ext cx="3726833" cy="2107407"/>
          </a:xfrm>
          <a:custGeom>
            <a:avLst/>
            <a:gdLst/>
            <a:ahLst/>
            <a:cxnLst/>
            <a:rect l="l" t="t" r="r" b="b"/>
            <a:pathLst>
              <a:path w="3459163" h="1956037">
                <a:moveTo>
                  <a:pt x="0" y="0"/>
                </a:moveTo>
                <a:lnTo>
                  <a:pt x="2310547" y="343987"/>
                </a:lnTo>
                <a:lnTo>
                  <a:pt x="3459163" y="1951804"/>
                </a:lnTo>
                <a:lnTo>
                  <a:pt x="0" y="1956037"/>
                </a:lnTo>
                <a:close/>
              </a:path>
            </a:pathLst>
          </a:custGeom>
          <a:ln w="38100">
            <a:noFill/>
          </a:ln>
          <a:effectLst/>
        </p:spPr>
      </p:pic>
      <p:pic>
        <p:nvPicPr>
          <p:cNvPr id="20" name="Picture 19" descr="Text&#10;&#10;Description automatically generated">
            <a:extLst>
              <a:ext uri="{FF2B5EF4-FFF2-40B4-BE49-F238E27FC236}">
                <a16:creationId xmlns:a16="http://schemas.microsoft.com/office/drawing/2014/main" id="{65421884-0EA4-4F80-B4C9-ED390DD00323}"/>
              </a:ext>
            </a:extLst>
          </p:cNvPr>
          <p:cNvPicPr>
            <a:picLocks noChangeAspect="1"/>
          </p:cNvPicPr>
          <p:nvPr/>
        </p:nvPicPr>
        <p:blipFill>
          <a:blip r:embed="rId4"/>
          <a:stretch>
            <a:fillRect/>
          </a:stretch>
        </p:blipFill>
        <p:spPr>
          <a:xfrm>
            <a:off x="2113359" y="137678"/>
            <a:ext cx="5498741" cy="772382"/>
          </a:xfrm>
          <a:prstGeom prst="rect">
            <a:avLst/>
          </a:prstGeom>
          <a:ln>
            <a:noFill/>
          </a:ln>
          <a:effectLst>
            <a:outerShdw blurRad="292100" dist="139700" dir="2700000" algn="tl" rotWithShape="0">
              <a:srgbClr val="333333">
                <a:alpha val="65000"/>
              </a:srgbClr>
            </a:outerShdw>
          </a:effectLst>
        </p:spPr>
      </p:pic>
      <p:pic>
        <p:nvPicPr>
          <p:cNvPr id="22" name="Picture 21" descr="Text&#10;&#10;Description automatically generated">
            <a:extLst>
              <a:ext uri="{FF2B5EF4-FFF2-40B4-BE49-F238E27FC236}">
                <a16:creationId xmlns:a16="http://schemas.microsoft.com/office/drawing/2014/main" id="{AD90919E-B429-4742-9227-83818EFE5E3F}"/>
              </a:ext>
            </a:extLst>
          </p:cNvPr>
          <p:cNvPicPr>
            <a:picLocks noChangeAspect="1"/>
          </p:cNvPicPr>
          <p:nvPr/>
        </p:nvPicPr>
        <p:blipFill>
          <a:blip r:embed="rId5"/>
          <a:stretch>
            <a:fillRect/>
          </a:stretch>
        </p:blipFill>
        <p:spPr>
          <a:xfrm>
            <a:off x="4050301" y="3060793"/>
            <a:ext cx="5008013" cy="922421"/>
          </a:xfrm>
          <a:prstGeom prst="rect">
            <a:avLst/>
          </a:prstGeom>
          <a:ln>
            <a:noFill/>
          </a:ln>
          <a:effectLst>
            <a:outerShdw blurRad="292100" dist="139700" dir="2700000" algn="tl" rotWithShape="0">
              <a:srgbClr val="333333">
                <a:alpha val="65000"/>
              </a:srgbClr>
            </a:outerShdw>
          </a:effectLst>
        </p:spPr>
      </p:pic>
      <p:pic>
        <p:nvPicPr>
          <p:cNvPr id="24" name="Picture 23" descr="Text&#10;&#10;Description automatically generated">
            <a:extLst>
              <a:ext uri="{FF2B5EF4-FFF2-40B4-BE49-F238E27FC236}">
                <a16:creationId xmlns:a16="http://schemas.microsoft.com/office/drawing/2014/main" id="{FDBA4E29-C544-4180-8974-3618C6700412}"/>
              </a:ext>
            </a:extLst>
          </p:cNvPr>
          <p:cNvPicPr>
            <a:picLocks noChangeAspect="1"/>
          </p:cNvPicPr>
          <p:nvPr/>
        </p:nvPicPr>
        <p:blipFill>
          <a:blip r:embed="rId6"/>
          <a:stretch>
            <a:fillRect/>
          </a:stretch>
        </p:blipFill>
        <p:spPr>
          <a:xfrm>
            <a:off x="5214938" y="1002985"/>
            <a:ext cx="3654494" cy="979556"/>
          </a:xfrm>
          <a:prstGeom prst="rect">
            <a:avLst/>
          </a:prstGeom>
          <a:ln>
            <a:noFill/>
          </a:ln>
          <a:effectLst>
            <a:outerShdw blurRad="292100" dist="139700" dir="2700000" algn="tl" rotWithShape="0">
              <a:srgbClr val="333333">
                <a:alpha val="65000"/>
              </a:srgbClr>
            </a:outerShdw>
          </a:effectLst>
        </p:spPr>
      </p:pic>
      <p:pic>
        <p:nvPicPr>
          <p:cNvPr id="25" name="Picture 24" descr="Graphical user interface&#10;&#10;Description automatically generated">
            <a:extLst>
              <a:ext uri="{FF2B5EF4-FFF2-40B4-BE49-F238E27FC236}">
                <a16:creationId xmlns:a16="http://schemas.microsoft.com/office/drawing/2014/main" id="{7ED5128E-463C-4BA3-AC9F-ED94B633EDB4}"/>
              </a:ext>
            </a:extLst>
          </p:cNvPr>
          <p:cNvPicPr>
            <a:picLocks noChangeAspect="1"/>
          </p:cNvPicPr>
          <p:nvPr/>
        </p:nvPicPr>
        <p:blipFill>
          <a:blip r:embed="rId7"/>
          <a:stretch>
            <a:fillRect/>
          </a:stretch>
        </p:blipFill>
        <p:spPr>
          <a:xfrm>
            <a:off x="3075256" y="4118751"/>
            <a:ext cx="4279364" cy="95345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7F758EFB-A5D6-4AAC-86E0-29A4BD0952AC}"/>
              </a:ext>
            </a:extLst>
          </p:cNvPr>
          <p:cNvPicPr>
            <a:picLocks noChangeAspect="1"/>
          </p:cNvPicPr>
          <p:nvPr/>
        </p:nvPicPr>
        <p:blipFill>
          <a:blip r:embed="rId8"/>
          <a:stretch>
            <a:fillRect/>
          </a:stretch>
        </p:blipFill>
        <p:spPr>
          <a:xfrm>
            <a:off x="2400284" y="2045679"/>
            <a:ext cx="3657600" cy="9374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4996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dk1"/>
        </a:solidFill>
        <a:effectLst/>
      </p:bgPr>
    </p:bg>
    <p:spTree>
      <p:nvGrpSpPr>
        <p:cNvPr id="1" name="Shape 325"/>
        <p:cNvGrpSpPr/>
        <p:nvPr/>
      </p:nvGrpSpPr>
      <p:grpSpPr>
        <a:xfrm>
          <a:off x="0" y="0"/>
          <a:ext cx="0" cy="0"/>
          <a:chOff x="0" y="0"/>
          <a:chExt cx="0" cy="0"/>
        </a:xfrm>
      </p:grpSpPr>
      <p:sp>
        <p:nvSpPr>
          <p:cNvPr id="326" name="Google Shape;326;p39"/>
          <p:cNvSpPr txBox="1"/>
          <p:nvPr/>
        </p:nvSpPr>
        <p:spPr>
          <a:xfrm>
            <a:off x="206650" y="410250"/>
            <a:ext cx="572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1C232"/>
                </a:solidFill>
                <a:latin typeface="Oswald"/>
                <a:ea typeface="Oswald"/>
                <a:cs typeface="Oswald"/>
                <a:sym typeface="Oswald"/>
              </a:rPr>
              <a:t>Terms of service</a:t>
            </a:r>
            <a:r>
              <a:rPr lang="en" sz="1900">
                <a:solidFill>
                  <a:srgbClr val="6E6E6F"/>
                </a:solidFill>
                <a:latin typeface="Oswald"/>
                <a:ea typeface="Oswald"/>
                <a:cs typeface="Oswald"/>
                <a:sym typeface="Oswald"/>
              </a:rPr>
              <a:t>.</a:t>
            </a:r>
            <a:endParaRPr sz="1900">
              <a:solidFill>
                <a:srgbClr val="6E6E6F"/>
              </a:solidFill>
              <a:latin typeface="Oswald"/>
              <a:ea typeface="Oswald"/>
              <a:cs typeface="Oswald"/>
              <a:sym typeface="Oswald"/>
            </a:endParaRPr>
          </a:p>
        </p:txBody>
      </p:sp>
      <p:sp>
        <p:nvSpPr>
          <p:cNvPr id="327" name="Google Shape;327;p39"/>
          <p:cNvSpPr txBox="1"/>
          <p:nvPr/>
        </p:nvSpPr>
        <p:spPr>
          <a:xfrm>
            <a:off x="206650" y="1150750"/>
            <a:ext cx="3779700" cy="1716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b="1">
                <a:solidFill>
                  <a:srgbClr val="6E6E6F"/>
                </a:solidFill>
                <a:latin typeface="Oswald"/>
                <a:ea typeface="Oswald"/>
                <a:cs typeface="Oswald"/>
                <a:sym typeface="Oswald"/>
              </a:rPr>
              <a:t>Proposal of services</a:t>
            </a:r>
            <a:endParaRPr sz="1100" b="1">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Our standard proposal fee is 10% of the professional's annual salary.</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Direct-hire:</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Example: Considering the annual salary of $60,000</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USD and our recruitment margin of 10% the total recruitment fee for the service is $6,000 USD.</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b="1">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b="1">
              <a:solidFill>
                <a:srgbClr val="6E6E6F"/>
              </a:solidFill>
              <a:latin typeface="Oswald"/>
              <a:ea typeface="Oswald"/>
              <a:cs typeface="Oswald"/>
              <a:sym typeface="Oswald"/>
            </a:endParaRPr>
          </a:p>
        </p:txBody>
      </p:sp>
      <p:sp>
        <p:nvSpPr>
          <p:cNvPr id="328" name="Google Shape;328;p39"/>
          <p:cNvSpPr txBox="1"/>
          <p:nvPr/>
        </p:nvSpPr>
        <p:spPr>
          <a:xfrm>
            <a:off x="4572000" y="1150750"/>
            <a:ext cx="3779700" cy="3469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b="1">
                <a:solidFill>
                  <a:srgbClr val="6E6E6F"/>
                </a:solidFill>
                <a:latin typeface="Oswald"/>
                <a:ea typeface="Oswald"/>
                <a:cs typeface="Oswald"/>
                <a:sym typeface="Oswald"/>
              </a:rPr>
              <a:t>Terms and conditions</a:t>
            </a:r>
            <a:endParaRPr sz="1100" b="1">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The client authorizes Reclatam to represent the company in this search with four weeks of exclusivity.</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The amount established includes costs of calls, agent full service, and all the expenses necessary to place the candidate for the position.</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Reclatam offers a three-months guarantee per placement. If the worker leaves the company before this period, Reclatam will provide one replacement without any extra cost.</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100">
                <a:solidFill>
                  <a:srgbClr val="6E6E6F"/>
                </a:solidFill>
                <a:latin typeface="Oswald"/>
                <a:ea typeface="Oswald"/>
                <a:cs typeface="Oswald"/>
                <a:sym typeface="Oswald"/>
              </a:rPr>
              <a:t>Candidates placed by Reclatam will be considered for a period of up two (2) years after Reclatam's nomination. Therefore, in the scenario of the client hiring the candidate directly within the mentioned period, the fees established will be due to Reclatam.</a:t>
            </a: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b="1">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100" b="1">
              <a:solidFill>
                <a:srgbClr val="6E6E6F"/>
              </a:solidFill>
              <a:latin typeface="Oswald"/>
              <a:ea typeface="Oswald"/>
              <a:cs typeface="Oswald"/>
              <a:sym typeface="Oswa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2"/>
        <p:cNvGrpSpPr/>
        <p:nvPr/>
      </p:nvGrpSpPr>
      <p:grpSpPr>
        <a:xfrm>
          <a:off x="0" y="0"/>
          <a:ext cx="0" cy="0"/>
          <a:chOff x="0" y="0"/>
          <a:chExt cx="0" cy="0"/>
        </a:xfrm>
      </p:grpSpPr>
      <p:sp>
        <p:nvSpPr>
          <p:cNvPr id="333" name="Google Shape;333;p40"/>
          <p:cNvSpPr txBox="1"/>
          <p:nvPr/>
        </p:nvSpPr>
        <p:spPr>
          <a:xfrm>
            <a:off x="206650" y="909450"/>
            <a:ext cx="5722500" cy="333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1C232"/>
                </a:solidFill>
                <a:latin typeface="Oswald"/>
                <a:ea typeface="Oswald"/>
                <a:cs typeface="Oswald"/>
                <a:sym typeface="Oswald"/>
              </a:rPr>
              <a:t>Beyond Phase One</a:t>
            </a:r>
            <a:r>
              <a:rPr lang="en" sz="1900">
                <a:solidFill>
                  <a:srgbClr val="6E6E6F"/>
                </a:solidFill>
                <a:latin typeface="Oswald"/>
                <a:ea typeface="Oswald"/>
                <a:cs typeface="Oswald"/>
                <a:sym typeface="Oswald"/>
              </a:rPr>
              <a:t>.</a:t>
            </a:r>
            <a:endParaRPr sz="1900">
              <a:solidFill>
                <a:srgbClr val="6E6E6F"/>
              </a:solidFill>
              <a:latin typeface="Oswald"/>
              <a:ea typeface="Oswald"/>
              <a:cs typeface="Oswald"/>
              <a:sym typeface="Oswald"/>
            </a:endParaRPr>
          </a:p>
          <a:p>
            <a:pPr marL="0" lvl="0" indent="0" algn="l" rtl="0">
              <a:lnSpc>
                <a:spcPct val="90000"/>
              </a:lnSpc>
              <a:spcBef>
                <a:spcPts val="0"/>
              </a:spcBef>
              <a:spcAft>
                <a:spcPts val="0"/>
              </a:spcAft>
              <a:buNone/>
            </a:pPr>
            <a:endParaRPr sz="1900">
              <a:solidFill>
                <a:srgbClr val="6E6E6F"/>
              </a:solidFill>
              <a:latin typeface="Oswald"/>
              <a:ea typeface="Oswald"/>
              <a:cs typeface="Oswald"/>
              <a:sym typeface="Oswald"/>
            </a:endParaRPr>
          </a:p>
          <a:p>
            <a:pPr marL="0" lvl="0" indent="0" algn="l" rtl="0">
              <a:lnSpc>
                <a:spcPct val="90000"/>
              </a:lnSpc>
              <a:spcBef>
                <a:spcPts val="0"/>
              </a:spcBef>
              <a:spcAft>
                <a:spcPts val="0"/>
              </a:spcAft>
              <a:buNone/>
            </a:pPr>
            <a:r>
              <a:rPr lang="en" sz="1900">
                <a:solidFill>
                  <a:srgbClr val="D9D9D9"/>
                </a:solidFill>
                <a:latin typeface="Oswald"/>
                <a:ea typeface="Oswald"/>
                <a:cs typeface="Oswald"/>
                <a:sym typeface="Oswald"/>
              </a:rPr>
              <a:t>We feel uniquely placed to drive great change and make a genuine difference to people up and down the country.</a:t>
            </a:r>
            <a:endParaRPr sz="1900">
              <a:solidFill>
                <a:srgbClr val="D9D9D9"/>
              </a:solidFill>
              <a:latin typeface="Oswald"/>
              <a:ea typeface="Oswald"/>
              <a:cs typeface="Oswald"/>
              <a:sym typeface="Oswald"/>
            </a:endParaRPr>
          </a:p>
          <a:p>
            <a:pPr marL="0" lvl="0" indent="0" algn="l" rtl="0">
              <a:lnSpc>
                <a:spcPct val="90000"/>
              </a:lnSpc>
              <a:spcBef>
                <a:spcPts val="0"/>
              </a:spcBef>
              <a:spcAft>
                <a:spcPts val="0"/>
              </a:spcAft>
              <a:buNone/>
            </a:pPr>
            <a:endParaRPr sz="1900">
              <a:solidFill>
                <a:srgbClr val="D9D9D9"/>
              </a:solidFill>
              <a:latin typeface="Oswald"/>
              <a:ea typeface="Oswald"/>
              <a:cs typeface="Oswald"/>
              <a:sym typeface="Oswald"/>
            </a:endParaRPr>
          </a:p>
          <a:p>
            <a:pPr marL="0" lvl="0" indent="0" algn="l" rtl="0">
              <a:lnSpc>
                <a:spcPct val="90000"/>
              </a:lnSpc>
              <a:spcBef>
                <a:spcPts val="0"/>
              </a:spcBef>
              <a:spcAft>
                <a:spcPts val="0"/>
              </a:spcAft>
              <a:buNone/>
            </a:pPr>
            <a:r>
              <a:rPr lang="en" sz="1900">
                <a:solidFill>
                  <a:srgbClr val="D9D9D9"/>
                </a:solidFill>
                <a:latin typeface="Oswald"/>
                <a:ea typeface="Oswald"/>
                <a:cs typeface="Oswald"/>
                <a:sym typeface="Oswald"/>
              </a:rPr>
              <a:t>We have big plans for the future, including more partnerships and online learning experiences.</a:t>
            </a:r>
            <a:endParaRPr sz="1900">
              <a:solidFill>
                <a:srgbClr val="D9D9D9"/>
              </a:solidFill>
              <a:latin typeface="Oswald"/>
              <a:ea typeface="Oswald"/>
              <a:cs typeface="Oswald"/>
              <a:sym typeface="Oswald"/>
            </a:endParaRPr>
          </a:p>
          <a:p>
            <a:pPr marL="0" lvl="0" indent="0" algn="l" rtl="0">
              <a:lnSpc>
                <a:spcPct val="90000"/>
              </a:lnSpc>
              <a:spcBef>
                <a:spcPts val="0"/>
              </a:spcBef>
              <a:spcAft>
                <a:spcPts val="0"/>
              </a:spcAft>
              <a:buNone/>
            </a:pPr>
            <a:endParaRPr sz="1900">
              <a:solidFill>
                <a:srgbClr val="D9D9D9"/>
              </a:solidFill>
              <a:latin typeface="Oswald"/>
              <a:ea typeface="Oswald"/>
              <a:cs typeface="Oswald"/>
              <a:sym typeface="Oswald"/>
            </a:endParaRPr>
          </a:p>
          <a:p>
            <a:pPr marL="0" lvl="0" indent="0" algn="l" rtl="0">
              <a:lnSpc>
                <a:spcPct val="90000"/>
              </a:lnSpc>
              <a:spcBef>
                <a:spcPts val="0"/>
              </a:spcBef>
              <a:spcAft>
                <a:spcPts val="0"/>
              </a:spcAft>
              <a:buNone/>
            </a:pPr>
            <a:r>
              <a:rPr lang="en" sz="1900">
                <a:solidFill>
                  <a:srgbClr val="D9D9D9"/>
                </a:solidFill>
                <a:latin typeface="Oswald"/>
                <a:ea typeface="Oswald"/>
                <a:cs typeface="Oswald"/>
                <a:sym typeface="Oswald"/>
              </a:rPr>
              <a:t>We hope that you will join us on this journey.</a:t>
            </a:r>
            <a:endParaRPr sz="1900">
              <a:solidFill>
                <a:srgbClr val="D9D9D9"/>
              </a:solidFill>
              <a:latin typeface="Oswald"/>
              <a:ea typeface="Oswald"/>
              <a:cs typeface="Oswald"/>
              <a:sym typeface="Oswald"/>
            </a:endParaRPr>
          </a:p>
          <a:p>
            <a:pPr marL="0" lvl="0" indent="0" algn="l" rtl="0">
              <a:lnSpc>
                <a:spcPct val="90000"/>
              </a:lnSpc>
              <a:spcBef>
                <a:spcPts val="0"/>
              </a:spcBef>
              <a:spcAft>
                <a:spcPts val="0"/>
              </a:spcAft>
              <a:buNone/>
            </a:pPr>
            <a:endParaRPr>
              <a:solidFill>
                <a:srgbClr val="D9D9D9"/>
              </a:solidFill>
              <a:latin typeface="Oswald Light"/>
              <a:ea typeface="Oswald Light"/>
              <a:cs typeface="Oswald Light"/>
              <a:sym typeface="Oswald Light"/>
            </a:endParaRPr>
          </a:p>
          <a:p>
            <a:pPr marL="0" lvl="0" indent="0" algn="l" rtl="0">
              <a:lnSpc>
                <a:spcPct val="115000"/>
              </a:lnSpc>
              <a:spcBef>
                <a:spcPts val="0"/>
              </a:spcBef>
              <a:spcAft>
                <a:spcPts val="0"/>
              </a:spcAft>
              <a:buNone/>
            </a:pPr>
            <a:endParaRPr sz="1900">
              <a:solidFill>
                <a:srgbClr val="6E6E6F"/>
              </a:solidFill>
              <a:latin typeface="Oswald"/>
              <a:ea typeface="Oswald"/>
              <a:cs typeface="Oswald"/>
              <a:sym typeface="Oswa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7"/>
        <p:cNvGrpSpPr/>
        <p:nvPr/>
      </p:nvGrpSpPr>
      <p:grpSpPr>
        <a:xfrm>
          <a:off x="0" y="0"/>
          <a:ext cx="0" cy="0"/>
          <a:chOff x="0" y="0"/>
          <a:chExt cx="0" cy="0"/>
        </a:xfrm>
      </p:grpSpPr>
      <p:pic>
        <p:nvPicPr>
          <p:cNvPr id="338" name="Google Shape;338;p41"/>
          <p:cNvPicPr preferRelativeResize="0"/>
          <p:nvPr/>
        </p:nvPicPr>
        <p:blipFill>
          <a:blip r:embed="rId3">
            <a:alphaModFix/>
          </a:blip>
          <a:stretch>
            <a:fillRect/>
          </a:stretch>
        </p:blipFill>
        <p:spPr>
          <a:xfrm>
            <a:off x="296150" y="3517626"/>
            <a:ext cx="960600" cy="966148"/>
          </a:xfrm>
          <a:prstGeom prst="rect">
            <a:avLst/>
          </a:prstGeom>
          <a:noFill/>
          <a:ln>
            <a:noFill/>
          </a:ln>
        </p:spPr>
      </p:pic>
      <p:sp>
        <p:nvSpPr>
          <p:cNvPr id="339" name="Google Shape;339;p41"/>
          <p:cNvSpPr txBox="1"/>
          <p:nvPr/>
        </p:nvSpPr>
        <p:spPr>
          <a:xfrm>
            <a:off x="206650" y="616950"/>
            <a:ext cx="28383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1C232"/>
                </a:solidFill>
                <a:latin typeface="Oswald"/>
                <a:ea typeface="Oswald"/>
                <a:cs typeface="Oswald"/>
                <a:sym typeface="Oswald"/>
              </a:rPr>
              <a:t>Meet our advisory team</a:t>
            </a:r>
            <a:r>
              <a:rPr lang="en" sz="1900">
                <a:solidFill>
                  <a:srgbClr val="6E6E6F"/>
                </a:solidFill>
                <a:latin typeface="Oswald"/>
                <a:ea typeface="Oswald"/>
                <a:cs typeface="Oswald"/>
                <a:sym typeface="Oswald"/>
              </a:rPr>
              <a:t>.</a:t>
            </a:r>
            <a:endParaRPr sz="1900">
              <a:solidFill>
                <a:srgbClr val="6E6E6F"/>
              </a:solidFill>
              <a:latin typeface="Oswald"/>
              <a:ea typeface="Oswald"/>
              <a:cs typeface="Oswald"/>
              <a:sym typeface="Oswald"/>
            </a:endParaRPr>
          </a:p>
        </p:txBody>
      </p:sp>
      <p:sp>
        <p:nvSpPr>
          <p:cNvPr id="340" name="Google Shape;340;p41"/>
          <p:cNvSpPr txBox="1"/>
          <p:nvPr/>
        </p:nvSpPr>
        <p:spPr>
          <a:xfrm>
            <a:off x="1464600" y="1188925"/>
            <a:ext cx="1780200" cy="96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Joel Balkwill</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-CEO of Cic Spiral Skills</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-Top 100 2022 Social Entrepreneur</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-10 Years Young Person Advocate In Lambeth</a:t>
            </a:r>
            <a:endParaRPr sz="900">
              <a:solidFill>
                <a:srgbClr val="6E6E6F"/>
              </a:solidFill>
              <a:latin typeface="Oswald Light"/>
              <a:ea typeface="Oswald Light"/>
              <a:cs typeface="Oswald Light"/>
              <a:sym typeface="Oswald Light"/>
            </a:endParaRPr>
          </a:p>
        </p:txBody>
      </p:sp>
      <p:sp>
        <p:nvSpPr>
          <p:cNvPr id="341" name="Google Shape;341;p41"/>
          <p:cNvSpPr txBox="1"/>
          <p:nvPr/>
        </p:nvSpPr>
        <p:spPr>
          <a:xfrm>
            <a:off x="1440600" y="2238425"/>
            <a:ext cx="1780200" cy="127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John Blackman</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-Community Engagement Officer For Croydon</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-Serious Violence &amp; Exploitation Lead</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-County Lines &amp; Serious Youth Violence Reduction Advocate</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endParaRPr sz="900">
              <a:solidFill>
                <a:srgbClr val="6E6E6F"/>
              </a:solidFill>
              <a:latin typeface="Oswald"/>
              <a:ea typeface="Oswald"/>
              <a:cs typeface="Oswald"/>
              <a:sym typeface="Oswald"/>
            </a:endParaRPr>
          </a:p>
        </p:txBody>
      </p:sp>
      <p:sp>
        <p:nvSpPr>
          <p:cNvPr id="342" name="Google Shape;342;p41"/>
          <p:cNvSpPr txBox="1"/>
          <p:nvPr/>
        </p:nvSpPr>
        <p:spPr>
          <a:xfrm>
            <a:off x="4351775" y="2299900"/>
            <a:ext cx="1818600" cy="96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David Coker</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-GPS Lead At Ark Globe Academy</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-Behaviour Student Development Lead</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-Programme &amp; Systems Specialist</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endParaRPr sz="900">
              <a:solidFill>
                <a:srgbClr val="6E6E6F"/>
              </a:solidFill>
              <a:latin typeface="Oswald"/>
              <a:ea typeface="Oswald"/>
              <a:cs typeface="Oswald"/>
              <a:sym typeface="Oswald"/>
            </a:endParaRPr>
          </a:p>
        </p:txBody>
      </p:sp>
      <p:sp>
        <p:nvSpPr>
          <p:cNvPr id="343" name="Google Shape;343;p41"/>
          <p:cNvSpPr txBox="1"/>
          <p:nvPr/>
        </p:nvSpPr>
        <p:spPr>
          <a:xfrm>
            <a:off x="4351775" y="1198175"/>
            <a:ext cx="1611600" cy="1119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Rita Fiuza</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-Employment Engagement Manager</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-Making A Difference Programme For Education Development Trust</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-Disability Confident Advocate</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endParaRPr sz="900">
              <a:solidFill>
                <a:srgbClr val="6E6E6F"/>
              </a:solidFill>
              <a:latin typeface="Oswald"/>
              <a:ea typeface="Oswald"/>
              <a:cs typeface="Oswald"/>
              <a:sym typeface="Oswald"/>
            </a:endParaRPr>
          </a:p>
        </p:txBody>
      </p:sp>
      <p:sp>
        <p:nvSpPr>
          <p:cNvPr id="344" name="Google Shape;344;p41"/>
          <p:cNvSpPr txBox="1"/>
          <p:nvPr/>
        </p:nvSpPr>
        <p:spPr>
          <a:xfrm>
            <a:off x="4324175" y="3492800"/>
            <a:ext cx="1666800" cy="1438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Colin Crookes</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-MBE For Services To Disadvantaged People &amp; The Environment</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-Serial Social Entrepreneur</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-CEO of Intentionality</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-Author Of ‘How To Make A Million Jobs: A Charter For Social Enterprise’</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endParaRPr sz="900">
              <a:solidFill>
                <a:srgbClr val="6E6E6F"/>
              </a:solidFill>
              <a:latin typeface="Oswald Light"/>
              <a:ea typeface="Oswald Light"/>
              <a:cs typeface="Oswald Light"/>
              <a:sym typeface="Oswald Light"/>
            </a:endParaRPr>
          </a:p>
        </p:txBody>
      </p:sp>
      <p:sp>
        <p:nvSpPr>
          <p:cNvPr id="345" name="Google Shape;345;p41"/>
          <p:cNvSpPr txBox="1"/>
          <p:nvPr/>
        </p:nvSpPr>
        <p:spPr>
          <a:xfrm>
            <a:off x="1440600" y="3492800"/>
            <a:ext cx="1780200" cy="127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Louis Downs</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-Young Enterprise Croydon Board Member Over 14 Years</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-BA Hons Advertising Brand Management</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-Manufacturing &amp; Tech Entrepreneur</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endParaRPr sz="900">
              <a:solidFill>
                <a:srgbClr val="6E6E6F"/>
              </a:solidFill>
              <a:latin typeface="Oswald Light"/>
              <a:ea typeface="Oswald Light"/>
              <a:cs typeface="Oswald Light"/>
              <a:sym typeface="Oswald Light"/>
            </a:endParaRPr>
          </a:p>
        </p:txBody>
      </p:sp>
      <p:pic>
        <p:nvPicPr>
          <p:cNvPr id="346" name="Google Shape;346;p41"/>
          <p:cNvPicPr preferRelativeResize="0"/>
          <p:nvPr/>
        </p:nvPicPr>
        <p:blipFill>
          <a:blip r:embed="rId4">
            <a:alphaModFix/>
          </a:blip>
          <a:stretch>
            <a:fillRect/>
          </a:stretch>
        </p:blipFill>
        <p:spPr>
          <a:xfrm>
            <a:off x="296150" y="1188925"/>
            <a:ext cx="960600" cy="960600"/>
          </a:xfrm>
          <a:prstGeom prst="rect">
            <a:avLst/>
          </a:prstGeom>
          <a:noFill/>
          <a:ln>
            <a:noFill/>
          </a:ln>
        </p:spPr>
      </p:pic>
      <p:pic>
        <p:nvPicPr>
          <p:cNvPr id="347" name="Google Shape;347;p41"/>
          <p:cNvPicPr preferRelativeResize="0"/>
          <p:nvPr/>
        </p:nvPicPr>
        <p:blipFill>
          <a:blip r:embed="rId5">
            <a:alphaModFix/>
          </a:blip>
          <a:stretch>
            <a:fillRect/>
          </a:stretch>
        </p:blipFill>
        <p:spPr>
          <a:xfrm>
            <a:off x="3220800" y="1204488"/>
            <a:ext cx="960600" cy="966148"/>
          </a:xfrm>
          <a:prstGeom prst="rect">
            <a:avLst/>
          </a:prstGeom>
          <a:noFill/>
          <a:ln>
            <a:noFill/>
          </a:ln>
        </p:spPr>
      </p:pic>
      <p:pic>
        <p:nvPicPr>
          <p:cNvPr id="348" name="Google Shape;348;p41"/>
          <p:cNvPicPr preferRelativeResize="0"/>
          <p:nvPr/>
        </p:nvPicPr>
        <p:blipFill>
          <a:blip r:embed="rId6">
            <a:alphaModFix/>
          </a:blip>
          <a:stretch>
            <a:fillRect/>
          </a:stretch>
        </p:blipFill>
        <p:spPr>
          <a:xfrm>
            <a:off x="3220800" y="2318075"/>
            <a:ext cx="960600" cy="960600"/>
          </a:xfrm>
          <a:prstGeom prst="rect">
            <a:avLst/>
          </a:prstGeom>
          <a:noFill/>
          <a:ln>
            <a:noFill/>
          </a:ln>
        </p:spPr>
      </p:pic>
      <p:pic>
        <p:nvPicPr>
          <p:cNvPr id="349" name="Google Shape;349;p41"/>
          <p:cNvPicPr preferRelativeResize="0"/>
          <p:nvPr/>
        </p:nvPicPr>
        <p:blipFill>
          <a:blip r:embed="rId7">
            <a:alphaModFix/>
          </a:blip>
          <a:stretch>
            <a:fillRect/>
          </a:stretch>
        </p:blipFill>
        <p:spPr>
          <a:xfrm>
            <a:off x="3220800" y="3526716"/>
            <a:ext cx="960600" cy="957068"/>
          </a:xfrm>
          <a:prstGeom prst="rect">
            <a:avLst/>
          </a:prstGeom>
          <a:noFill/>
          <a:ln>
            <a:noFill/>
          </a:ln>
        </p:spPr>
      </p:pic>
      <p:pic>
        <p:nvPicPr>
          <p:cNvPr id="350" name="Google Shape;350;p41"/>
          <p:cNvPicPr preferRelativeResize="0"/>
          <p:nvPr/>
        </p:nvPicPr>
        <p:blipFill>
          <a:blip r:embed="rId8">
            <a:alphaModFix/>
          </a:blip>
          <a:stretch>
            <a:fillRect/>
          </a:stretch>
        </p:blipFill>
        <p:spPr>
          <a:xfrm>
            <a:off x="296150" y="2355032"/>
            <a:ext cx="960600" cy="957087"/>
          </a:xfrm>
          <a:prstGeom prst="rect">
            <a:avLst/>
          </a:prstGeom>
          <a:noFill/>
          <a:ln>
            <a:noFill/>
          </a:ln>
        </p:spPr>
      </p:pic>
      <p:pic>
        <p:nvPicPr>
          <p:cNvPr id="351" name="Google Shape;351;p41"/>
          <p:cNvPicPr preferRelativeResize="0"/>
          <p:nvPr/>
        </p:nvPicPr>
        <p:blipFill>
          <a:blip r:embed="rId9">
            <a:alphaModFix/>
          </a:blip>
          <a:stretch>
            <a:fillRect/>
          </a:stretch>
        </p:blipFill>
        <p:spPr>
          <a:xfrm>
            <a:off x="6313150" y="1190689"/>
            <a:ext cx="960600" cy="957075"/>
          </a:xfrm>
          <a:prstGeom prst="rect">
            <a:avLst/>
          </a:prstGeom>
          <a:noFill/>
          <a:ln>
            <a:noFill/>
          </a:ln>
        </p:spPr>
      </p:pic>
      <p:pic>
        <p:nvPicPr>
          <p:cNvPr id="352" name="Google Shape;352;p41"/>
          <p:cNvPicPr preferRelativeResize="0"/>
          <p:nvPr/>
        </p:nvPicPr>
        <p:blipFill>
          <a:blip r:embed="rId10">
            <a:alphaModFix/>
          </a:blip>
          <a:stretch>
            <a:fillRect/>
          </a:stretch>
        </p:blipFill>
        <p:spPr>
          <a:xfrm>
            <a:off x="6313150" y="2301668"/>
            <a:ext cx="960600" cy="957063"/>
          </a:xfrm>
          <a:prstGeom prst="rect">
            <a:avLst/>
          </a:prstGeom>
          <a:noFill/>
          <a:ln>
            <a:noFill/>
          </a:ln>
        </p:spPr>
      </p:pic>
      <p:pic>
        <p:nvPicPr>
          <p:cNvPr id="353" name="Google Shape;353;p41"/>
          <p:cNvPicPr preferRelativeResize="0"/>
          <p:nvPr/>
        </p:nvPicPr>
        <p:blipFill>
          <a:blip r:embed="rId11">
            <a:alphaModFix/>
          </a:blip>
          <a:stretch>
            <a:fillRect/>
          </a:stretch>
        </p:blipFill>
        <p:spPr>
          <a:xfrm>
            <a:off x="6313139" y="3526725"/>
            <a:ext cx="1077523" cy="1051399"/>
          </a:xfrm>
          <a:prstGeom prst="rect">
            <a:avLst/>
          </a:prstGeom>
          <a:noFill/>
          <a:ln>
            <a:noFill/>
          </a:ln>
        </p:spPr>
      </p:pic>
      <p:sp>
        <p:nvSpPr>
          <p:cNvPr id="354" name="Google Shape;354;p41"/>
          <p:cNvSpPr txBox="1"/>
          <p:nvPr/>
        </p:nvSpPr>
        <p:spPr>
          <a:xfrm>
            <a:off x="7461300" y="2299900"/>
            <a:ext cx="1818600" cy="96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Richard Fenn</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-Director of LSBU Croydon Campus</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-Community Engagement Lead</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endParaRPr sz="900">
              <a:solidFill>
                <a:srgbClr val="6E6E6F"/>
              </a:solidFill>
              <a:latin typeface="Oswald"/>
              <a:ea typeface="Oswald"/>
              <a:cs typeface="Oswald"/>
              <a:sym typeface="Oswald"/>
            </a:endParaRPr>
          </a:p>
        </p:txBody>
      </p:sp>
      <p:sp>
        <p:nvSpPr>
          <p:cNvPr id="355" name="Google Shape;355;p41"/>
          <p:cNvSpPr txBox="1"/>
          <p:nvPr/>
        </p:nvSpPr>
        <p:spPr>
          <a:xfrm>
            <a:off x="7461300" y="1198175"/>
            <a:ext cx="1611600" cy="96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Nemo D’Quill</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-Non-binary DEI expert</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-CEO &amp; Founder of Sigma Polaris</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-World-renowned public speaker</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-DR from University of Bristol</a:t>
            </a:r>
            <a:endParaRPr sz="900">
              <a:solidFill>
                <a:srgbClr val="6E6E6F"/>
              </a:solidFill>
              <a:latin typeface="Oswald Light"/>
              <a:ea typeface="Oswald Light"/>
              <a:cs typeface="Oswald Light"/>
              <a:sym typeface="Oswald Light"/>
            </a:endParaRPr>
          </a:p>
        </p:txBody>
      </p:sp>
      <p:sp>
        <p:nvSpPr>
          <p:cNvPr id="356" name="Google Shape;356;p41"/>
          <p:cNvSpPr txBox="1"/>
          <p:nvPr/>
        </p:nvSpPr>
        <p:spPr>
          <a:xfrm>
            <a:off x="7504500" y="3492800"/>
            <a:ext cx="1568400" cy="1119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a:solidFill>
                  <a:srgbClr val="6E6E6F"/>
                </a:solidFill>
                <a:latin typeface="Oswald"/>
                <a:ea typeface="Oswald"/>
                <a:cs typeface="Oswald"/>
                <a:sym typeface="Oswald"/>
              </a:rPr>
              <a:t>Danielle Littlejohn</a:t>
            </a:r>
            <a:endParaRPr sz="9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-MD Best Foot Forward Training </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-Executive Trainer and Coach</a:t>
            </a:r>
            <a:endParaRPr sz="900">
              <a:solidFill>
                <a:srgbClr val="6E6E6F"/>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900">
                <a:solidFill>
                  <a:srgbClr val="6E6E6F"/>
                </a:solidFill>
                <a:latin typeface="Oswald Light"/>
                <a:ea typeface="Oswald Light"/>
                <a:cs typeface="Oswald Light"/>
                <a:sym typeface="Oswald Light"/>
              </a:rPr>
              <a:t>-Promoter of confidence and capability through private, council and charity projects</a:t>
            </a:r>
            <a:endParaRPr sz="900">
              <a:solidFill>
                <a:srgbClr val="6E6E6F"/>
              </a:solidFill>
              <a:latin typeface="Oswald Light"/>
              <a:ea typeface="Oswald Light"/>
              <a:cs typeface="Oswald Light"/>
              <a:sym typeface="Oswald 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0"/>
        <p:cNvGrpSpPr/>
        <p:nvPr/>
      </p:nvGrpSpPr>
      <p:grpSpPr>
        <a:xfrm>
          <a:off x="0" y="0"/>
          <a:ext cx="0" cy="0"/>
          <a:chOff x="0" y="0"/>
          <a:chExt cx="0" cy="0"/>
        </a:xfrm>
      </p:grpSpPr>
      <p:sp>
        <p:nvSpPr>
          <p:cNvPr id="361" name="Google Shape;361;p42"/>
          <p:cNvSpPr txBox="1"/>
          <p:nvPr/>
        </p:nvSpPr>
        <p:spPr>
          <a:xfrm>
            <a:off x="185800" y="1309850"/>
            <a:ext cx="43863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D9D9D9"/>
                </a:solidFill>
                <a:latin typeface="Oswald"/>
                <a:ea typeface="Oswald"/>
                <a:cs typeface="Oswald"/>
                <a:sym typeface="Oswald"/>
              </a:rPr>
              <a:t>Thank you for your time.</a:t>
            </a:r>
            <a:endParaRPr sz="1900">
              <a:solidFill>
                <a:srgbClr val="D9D9D9"/>
              </a:solidFill>
              <a:latin typeface="Oswald"/>
              <a:ea typeface="Oswald"/>
              <a:cs typeface="Oswald"/>
              <a:sym typeface="Oswald"/>
            </a:endParaRPr>
          </a:p>
          <a:p>
            <a:pPr marL="0" lvl="0" indent="0" algn="l" rtl="0">
              <a:spcBef>
                <a:spcPts val="0"/>
              </a:spcBef>
              <a:spcAft>
                <a:spcPts val="0"/>
              </a:spcAft>
              <a:buNone/>
            </a:pPr>
            <a:r>
              <a:rPr lang="en" sz="1900">
                <a:solidFill>
                  <a:srgbClr val="F1C232"/>
                </a:solidFill>
                <a:latin typeface="Oswald"/>
                <a:ea typeface="Oswald"/>
                <a:cs typeface="Oswald"/>
                <a:sym typeface="Oswald"/>
              </a:rPr>
              <a:t>For any questions or further enquiries please contact us.</a:t>
            </a:r>
            <a:r>
              <a:rPr lang="en" sz="1900">
                <a:latin typeface="Oswald"/>
                <a:ea typeface="Oswald"/>
                <a:cs typeface="Oswald"/>
                <a:sym typeface="Oswald"/>
              </a:rPr>
              <a:t>.</a:t>
            </a:r>
            <a:endParaRPr sz="18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800">
              <a:solidFill>
                <a:srgbClr val="6E6E6F"/>
              </a:solidFill>
              <a:latin typeface="Oswald"/>
              <a:ea typeface="Oswald"/>
              <a:cs typeface="Oswald"/>
              <a:sym typeface="Oswald"/>
            </a:endParaRPr>
          </a:p>
        </p:txBody>
      </p:sp>
      <p:sp>
        <p:nvSpPr>
          <p:cNvPr id="362" name="Google Shape;362;p42"/>
          <p:cNvSpPr txBox="1"/>
          <p:nvPr/>
        </p:nvSpPr>
        <p:spPr>
          <a:xfrm>
            <a:off x="4572000" y="2169050"/>
            <a:ext cx="4251900" cy="1736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rgbClr val="D9D9D9"/>
                </a:solidFill>
                <a:latin typeface="Oswald"/>
                <a:ea typeface="Oswald"/>
                <a:cs typeface="Oswald"/>
                <a:sym typeface="Oswald"/>
              </a:rPr>
              <a:t>Josh Mansell /</a:t>
            </a:r>
            <a:r>
              <a:rPr lang="en" sz="1800">
                <a:solidFill>
                  <a:srgbClr val="6E6E6F"/>
                </a:solidFill>
                <a:latin typeface="Oswald"/>
                <a:ea typeface="Oswald"/>
                <a:cs typeface="Oswald"/>
                <a:sym typeface="Oswald"/>
              </a:rPr>
              <a:t> </a:t>
            </a:r>
            <a:r>
              <a:rPr lang="en" sz="1800">
                <a:solidFill>
                  <a:srgbClr val="F1C232"/>
                </a:solidFill>
                <a:latin typeface="Oswald"/>
                <a:ea typeface="Oswald"/>
                <a:cs typeface="Oswald"/>
                <a:sym typeface="Oswald"/>
              </a:rPr>
              <a:t>Managing Director</a:t>
            </a:r>
            <a:endParaRPr sz="18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1800" u="sng">
                <a:solidFill>
                  <a:schemeClr val="hlink"/>
                </a:solidFill>
                <a:latin typeface="Oswald"/>
                <a:ea typeface="Oswald"/>
                <a:cs typeface="Oswald"/>
                <a:sym typeface="Oswald"/>
                <a:hlinkClick r:id="rId3"/>
              </a:rPr>
              <a:t>josh@levels</a:t>
            </a:r>
            <a:r>
              <a:rPr lang="en" sz="1800" u="sng">
                <a:solidFill>
                  <a:schemeClr val="hlink"/>
                </a:solidFill>
                <a:latin typeface="Oswald"/>
                <a:ea typeface="Oswald"/>
                <a:cs typeface="Oswald"/>
                <a:sym typeface="Oswald"/>
                <a:hlinkClick r:id="rId3"/>
              </a:rPr>
              <a:t>learning.com</a:t>
            </a:r>
            <a:endParaRPr sz="18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endParaRPr sz="1800">
              <a:solidFill>
                <a:srgbClr val="6E6E6F"/>
              </a:solidFill>
              <a:latin typeface="Oswald"/>
              <a:ea typeface="Oswald"/>
              <a:cs typeface="Oswald"/>
              <a:sym typeface="Oswald"/>
            </a:endParaRPr>
          </a:p>
          <a:p>
            <a:pPr marL="0" lvl="0" indent="0" algn="l" rtl="0">
              <a:lnSpc>
                <a:spcPct val="115000"/>
              </a:lnSpc>
              <a:spcBef>
                <a:spcPts val="0"/>
              </a:spcBef>
              <a:spcAft>
                <a:spcPts val="0"/>
              </a:spcAft>
              <a:buNone/>
            </a:pPr>
            <a:r>
              <a:rPr lang="en" sz="1800">
                <a:solidFill>
                  <a:srgbClr val="D9D9D9"/>
                </a:solidFill>
                <a:latin typeface="Oswald"/>
                <a:ea typeface="Oswald"/>
                <a:cs typeface="Oswald"/>
                <a:sym typeface="Oswald"/>
              </a:rPr>
              <a:t>Craig Constantinides / </a:t>
            </a:r>
            <a:r>
              <a:rPr lang="en" sz="1800">
                <a:solidFill>
                  <a:srgbClr val="F1C232"/>
                </a:solidFill>
                <a:latin typeface="Oswald"/>
                <a:ea typeface="Oswald"/>
                <a:cs typeface="Oswald"/>
                <a:sym typeface="Oswald"/>
              </a:rPr>
              <a:t>Chief Executive </a:t>
            </a:r>
            <a:endParaRPr sz="18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1800" u="sng">
                <a:solidFill>
                  <a:schemeClr val="hlink"/>
                </a:solidFill>
                <a:latin typeface="Oswald"/>
                <a:ea typeface="Oswald"/>
                <a:cs typeface="Oswald"/>
                <a:sym typeface="Oswald"/>
                <a:hlinkClick r:id="rId4"/>
              </a:rPr>
              <a:t>craig@</a:t>
            </a:r>
            <a:r>
              <a:rPr lang="en" sz="1800" u="sng">
                <a:solidFill>
                  <a:schemeClr val="hlink"/>
                </a:solidFill>
                <a:latin typeface="Oswald"/>
                <a:ea typeface="Oswald"/>
                <a:cs typeface="Oswald"/>
                <a:sym typeface="Oswald"/>
                <a:hlinkClick r:id="rId4"/>
              </a:rPr>
              <a:t>levelslearning.com</a:t>
            </a:r>
            <a:endParaRPr sz="1800">
              <a:latin typeface="Oswald"/>
              <a:ea typeface="Oswald"/>
              <a:cs typeface="Oswald"/>
              <a:sym typeface="Oswa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6"/>
        <p:cNvGrpSpPr/>
        <p:nvPr/>
      </p:nvGrpSpPr>
      <p:grpSpPr>
        <a:xfrm>
          <a:off x="0" y="0"/>
          <a:ext cx="0" cy="0"/>
          <a:chOff x="0" y="0"/>
          <a:chExt cx="0" cy="0"/>
        </a:xfrm>
      </p:grpSpPr>
      <p:pic>
        <p:nvPicPr>
          <p:cNvPr id="367" name="Google Shape;367;p43"/>
          <p:cNvPicPr preferRelativeResize="0"/>
          <p:nvPr/>
        </p:nvPicPr>
        <p:blipFill rotWithShape="1">
          <a:blip r:embed="rId3">
            <a:alphaModFix/>
          </a:blip>
          <a:srcRect l="5697" t="8391" r="5688" b="16880"/>
          <a:stretch/>
        </p:blipFill>
        <p:spPr>
          <a:xfrm>
            <a:off x="0" y="0"/>
            <a:ext cx="9144003" cy="5143499"/>
          </a:xfrm>
          <a:prstGeom prst="rect">
            <a:avLst/>
          </a:prstGeom>
          <a:noFill/>
          <a:ln>
            <a:noFill/>
          </a:ln>
        </p:spPr>
      </p:pic>
      <p:pic>
        <p:nvPicPr>
          <p:cNvPr id="368" name="Google Shape;368;p43"/>
          <p:cNvPicPr preferRelativeResize="0"/>
          <p:nvPr/>
        </p:nvPicPr>
        <p:blipFill rotWithShape="1">
          <a:blip r:embed="rId4">
            <a:alphaModFix/>
          </a:blip>
          <a:srcRect t="92653"/>
          <a:stretch/>
        </p:blipFill>
        <p:spPr>
          <a:xfrm>
            <a:off x="4572000" y="2220275"/>
            <a:ext cx="4618226" cy="3514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2"/>
        <p:cNvGrpSpPr/>
        <p:nvPr/>
      </p:nvGrpSpPr>
      <p:grpSpPr>
        <a:xfrm>
          <a:off x="0" y="0"/>
          <a:ext cx="0" cy="0"/>
          <a:chOff x="0" y="0"/>
          <a:chExt cx="0" cy="0"/>
        </a:xfrm>
      </p:grpSpPr>
      <p:pic>
        <p:nvPicPr>
          <p:cNvPr id="373" name="Google Shape;373;p44"/>
          <p:cNvPicPr preferRelativeResize="0"/>
          <p:nvPr/>
        </p:nvPicPr>
        <p:blipFill>
          <a:blip r:embed="rId3">
            <a:alphaModFix/>
          </a:blip>
          <a:stretch>
            <a:fillRect/>
          </a:stretch>
        </p:blipFill>
        <p:spPr>
          <a:xfrm>
            <a:off x="7785104" y="1955625"/>
            <a:ext cx="1244599" cy="1232249"/>
          </a:xfrm>
          <a:prstGeom prst="rect">
            <a:avLst/>
          </a:prstGeom>
          <a:noFill/>
          <a:ln>
            <a:noFill/>
          </a:ln>
        </p:spPr>
      </p:pic>
      <p:pic>
        <p:nvPicPr>
          <p:cNvPr id="374" name="Google Shape;374;p44"/>
          <p:cNvPicPr preferRelativeResize="0"/>
          <p:nvPr/>
        </p:nvPicPr>
        <p:blipFill>
          <a:blip r:embed="rId4">
            <a:alphaModFix/>
          </a:blip>
          <a:stretch>
            <a:fillRect/>
          </a:stretch>
        </p:blipFill>
        <p:spPr>
          <a:xfrm>
            <a:off x="297523" y="1921902"/>
            <a:ext cx="4274476" cy="1299685"/>
          </a:xfrm>
          <a:prstGeom prst="rect">
            <a:avLst/>
          </a:prstGeom>
          <a:noFill/>
          <a:ln>
            <a:noFill/>
          </a:ln>
        </p:spPr>
      </p:pic>
      <p:sp>
        <p:nvSpPr>
          <p:cNvPr id="375" name="Google Shape;375;p44"/>
          <p:cNvSpPr txBox="1"/>
          <p:nvPr/>
        </p:nvSpPr>
        <p:spPr>
          <a:xfrm>
            <a:off x="185800" y="3612925"/>
            <a:ext cx="1354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u="sng">
                <a:solidFill>
                  <a:schemeClr val="hlink"/>
                </a:solidFill>
                <a:latin typeface="Oswald"/>
                <a:ea typeface="Oswald"/>
                <a:cs typeface="Oswald"/>
                <a:sym typeface="Oswald"/>
                <a:hlinkClick r:id="rId5"/>
              </a:rPr>
              <a:t>Confidentiality</a:t>
            </a:r>
            <a:r>
              <a:rPr lang="en" sz="900" u="sng">
                <a:solidFill>
                  <a:schemeClr val="hlink"/>
                </a:solidFill>
                <a:latin typeface="Oswald"/>
                <a:ea typeface="Oswald"/>
                <a:cs typeface="Oswald"/>
                <a:sym typeface="Oswald"/>
                <a:hlinkClick r:id="rId5"/>
              </a:rPr>
              <a:t> Statement</a:t>
            </a:r>
            <a:endParaRPr sz="900">
              <a:solidFill>
                <a:srgbClr val="6E6E6F"/>
              </a:solidFill>
              <a:latin typeface="Oswald"/>
              <a:ea typeface="Oswald"/>
              <a:cs typeface="Oswald"/>
              <a:sym typeface="Oswald"/>
            </a:endParaRPr>
          </a:p>
        </p:txBody>
      </p:sp>
      <p:sp>
        <p:nvSpPr>
          <p:cNvPr id="376" name="Google Shape;376;p44"/>
          <p:cNvSpPr txBox="1"/>
          <p:nvPr/>
        </p:nvSpPr>
        <p:spPr>
          <a:xfrm>
            <a:off x="185800" y="3221575"/>
            <a:ext cx="3000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D9D9D9"/>
                </a:solidFill>
                <a:latin typeface="Oswald"/>
                <a:ea typeface="Oswald"/>
                <a:cs typeface="Oswald"/>
                <a:sym typeface="Oswald"/>
              </a:rPr>
              <a:t>LEVELSLEARNING.COM</a:t>
            </a:r>
            <a:endParaRPr>
              <a:solidFill>
                <a:srgbClr val="D9D9D9"/>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pic>
        <p:nvPicPr>
          <p:cNvPr id="57" name="Google Shape;57;p13"/>
          <p:cNvPicPr preferRelativeResize="0"/>
          <p:nvPr/>
        </p:nvPicPr>
        <p:blipFill rotWithShape="1">
          <a:blip r:embed="rId3">
            <a:alphaModFix/>
          </a:blip>
          <a:srcRect l="2585" r="2003"/>
          <a:stretch/>
        </p:blipFill>
        <p:spPr>
          <a:xfrm>
            <a:off x="185800" y="1356025"/>
            <a:ext cx="8012625" cy="2498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1"/>
        <p:cNvGrpSpPr/>
        <p:nvPr/>
      </p:nvGrpSpPr>
      <p:grpSpPr>
        <a:xfrm>
          <a:off x="0" y="0"/>
          <a:ext cx="0" cy="0"/>
          <a:chOff x="0" y="0"/>
          <a:chExt cx="0" cy="0"/>
        </a:xfrm>
      </p:grpSpPr>
      <p:sp>
        <p:nvSpPr>
          <p:cNvPr id="62" name="Google Shape;62;p14"/>
          <p:cNvSpPr txBox="1"/>
          <p:nvPr/>
        </p:nvSpPr>
        <p:spPr>
          <a:xfrm>
            <a:off x="185800" y="752125"/>
            <a:ext cx="8039100" cy="387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900">
                <a:solidFill>
                  <a:srgbClr val="666666"/>
                </a:solidFill>
                <a:latin typeface="Oswald"/>
                <a:ea typeface="Oswald"/>
                <a:cs typeface="Oswald"/>
                <a:sym typeface="Oswald"/>
              </a:rPr>
              <a:t>Levels Learning &amp; Recruitment was founded through a desire for change. It was established by a team with experience in business, education and social welfare. The goal is to </a:t>
            </a:r>
            <a:r>
              <a:rPr lang="en" sz="1900">
                <a:solidFill>
                  <a:srgbClr val="F1C232"/>
                </a:solidFill>
                <a:latin typeface="Oswald"/>
                <a:ea typeface="Oswald"/>
                <a:cs typeface="Oswald"/>
                <a:sym typeface="Oswald"/>
              </a:rPr>
              <a:t>create a system that removes the unconscious bias</a:t>
            </a:r>
            <a:r>
              <a:rPr lang="en" sz="1900">
                <a:solidFill>
                  <a:srgbClr val="666666"/>
                </a:solidFill>
                <a:latin typeface="Oswald"/>
                <a:ea typeface="Oswald"/>
                <a:cs typeface="Oswald"/>
                <a:sym typeface="Oswald"/>
              </a:rPr>
              <a:t> from the employment selection process and </a:t>
            </a:r>
            <a:r>
              <a:rPr lang="en" sz="1900">
                <a:solidFill>
                  <a:srgbClr val="F1C232"/>
                </a:solidFill>
                <a:latin typeface="Oswald"/>
                <a:ea typeface="Oswald"/>
                <a:cs typeface="Oswald"/>
                <a:sym typeface="Oswald"/>
              </a:rPr>
              <a:t>up-skill talent</a:t>
            </a:r>
            <a:r>
              <a:rPr lang="en" sz="1900">
                <a:solidFill>
                  <a:srgbClr val="666666"/>
                </a:solidFill>
                <a:latin typeface="Oswald"/>
                <a:ea typeface="Oswald"/>
                <a:cs typeface="Oswald"/>
                <a:sym typeface="Oswald"/>
              </a:rPr>
              <a:t> to better serve the needs of their local economy.</a:t>
            </a:r>
            <a:endParaRPr sz="1900">
              <a:solidFill>
                <a:srgbClr val="666666"/>
              </a:solidFill>
              <a:latin typeface="Oswald"/>
              <a:ea typeface="Oswald"/>
              <a:cs typeface="Oswald"/>
              <a:sym typeface="Oswald"/>
            </a:endParaRPr>
          </a:p>
          <a:p>
            <a:pPr marL="0" lvl="0" indent="0" algn="l" rtl="0">
              <a:lnSpc>
                <a:spcPct val="115000"/>
              </a:lnSpc>
              <a:spcBef>
                <a:spcPts val="1200"/>
              </a:spcBef>
              <a:spcAft>
                <a:spcPts val="0"/>
              </a:spcAft>
              <a:buNone/>
            </a:pPr>
            <a:r>
              <a:rPr lang="en" sz="1900">
                <a:solidFill>
                  <a:srgbClr val="666666"/>
                </a:solidFill>
                <a:latin typeface="Oswald"/>
                <a:ea typeface="Oswald"/>
                <a:cs typeface="Oswald"/>
                <a:sym typeface="Oswald"/>
              </a:rPr>
              <a:t>Working with local and national partnerships, we’ve crafted a holistic journey with programmes and extended care packages that we believe are a true game-changer.</a:t>
            </a:r>
            <a:endParaRPr sz="1900">
              <a:solidFill>
                <a:srgbClr val="666666"/>
              </a:solidFill>
              <a:latin typeface="Oswald"/>
              <a:ea typeface="Oswald"/>
              <a:cs typeface="Oswald"/>
              <a:sym typeface="Oswald"/>
            </a:endParaRPr>
          </a:p>
          <a:p>
            <a:pPr marL="0" lvl="0" indent="0" algn="l" rtl="0">
              <a:lnSpc>
                <a:spcPct val="115000"/>
              </a:lnSpc>
              <a:spcBef>
                <a:spcPts val="1200"/>
              </a:spcBef>
              <a:spcAft>
                <a:spcPts val="0"/>
              </a:spcAft>
              <a:buNone/>
            </a:pPr>
            <a:r>
              <a:rPr lang="en" sz="1900">
                <a:solidFill>
                  <a:srgbClr val="666666"/>
                </a:solidFill>
                <a:latin typeface="Oswald"/>
                <a:ea typeface="Oswald"/>
                <a:cs typeface="Oswald"/>
                <a:sym typeface="Oswald"/>
              </a:rPr>
              <a:t>Thank you so much for your interest in LEVELS.</a:t>
            </a:r>
            <a:endParaRPr sz="1900">
              <a:solidFill>
                <a:srgbClr val="666666"/>
              </a:solidFill>
              <a:latin typeface="Oswald"/>
              <a:ea typeface="Oswald"/>
              <a:cs typeface="Oswald"/>
              <a:sym typeface="Oswald"/>
            </a:endParaRPr>
          </a:p>
          <a:p>
            <a:pPr marL="0" lvl="0" indent="0" algn="l" rtl="0">
              <a:spcBef>
                <a:spcPts val="1200"/>
              </a:spcBef>
              <a:spcAft>
                <a:spcPts val="0"/>
              </a:spcAft>
              <a:buNone/>
            </a:pPr>
            <a:endParaRPr sz="1900">
              <a:solidFill>
                <a:srgbClr val="666666"/>
              </a:solidFill>
              <a:latin typeface="Oswald"/>
              <a:ea typeface="Oswald"/>
              <a:cs typeface="Oswald"/>
              <a:sym typeface="Oswald"/>
            </a:endParaRPr>
          </a:p>
          <a:p>
            <a:pPr marL="0" lvl="0" indent="0" algn="l" rtl="0">
              <a:spcBef>
                <a:spcPts val="0"/>
              </a:spcBef>
              <a:spcAft>
                <a:spcPts val="0"/>
              </a:spcAft>
              <a:buNone/>
            </a:pPr>
            <a:r>
              <a:rPr lang="en" sz="1900">
                <a:solidFill>
                  <a:srgbClr val="666666"/>
                </a:solidFill>
                <a:latin typeface="Oswald"/>
                <a:ea typeface="Oswald"/>
                <a:cs typeface="Oswald"/>
                <a:sym typeface="Oswald"/>
              </a:rPr>
              <a:t>Craig, Josh &amp; Sean</a:t>
            </a:r>
            <a:endParaRPr sz="1900">
              <a:solidFill>
                <a:srgbClr val="666666"/>
              </a:solidFill>
              <a:latin typeface="Oswald"/>
              <a:ea typeface="Oswald"/>
              <a:cs typeface="Oswald"/>
              <a:sym typeface="Oswald"/>
            </a:endParaRPr>
          </a:p>
          <a:p>
            <a:pPr marL="0" lvl="0" indent="0" algn="l" rtl="0">
              <a:spcBef>
                <a:spcPts val="0"/>
              </a:spcBef>
              <a:spcAft>
                <a:spcPts val="0"/>
              </a:spcAft>
              <a:buNone/>
            </a:pPr>
            <a:endParaRPr sz="1900">
              <a:solidFill>
                <a:srgbClr val="6E6E6F"/>
              </a:solidFill>
              <a:latin typeface="Oswald"/>
              <a:ea typeface="Oswald"/>
              <a:cs typeface="Oswald"/>
              <a:sym typeface="Oswa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
        <p:cNvGrpSpPr/>
        <p:nvPr/>
      </p:nvGrpSpPr>
      <p:grpSpPr>
        <a:xfrm>
          <a:off x="0" y="0"/>
          <a:ext cx="0" cy="0"/>
          <a:chOff x="0" y="0"/>
          <a:chExt cx="0" cy="0"/>
        </a:xfrm>
      </p:grpSpPr>
      <p:sp>
        <p:nvSpPr>
          <p:cNvPr id="67" name="Google Shape;67;p15"/>
          <p:cNvSpPr txBox="1"/>
          <p:nvPr/>
        </p:nvSpPr>
        <p:spPr>
          <a:xfrm>
            <a:off x="4572000" y="987900"/>
            <a:ext cx="4070700" cy="3167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a:solidFill>
                  <a:srgbClr val="F1C232"/>
                </a:solidFill>
                <a:latin typeface="Oswald"/>
                <a:ea typeface="Oswald"/>
                <a:cs typeface="Oswald"/>
                <a:sym typeface="Oswald"/>
              </a:rPr>
              <a:t>The Levels Group is a tapestry of projects that are already in production or in pre-flight. Each project will serve to address issues collaboratively and provide opportunities for partnership in order to spotlight issues and tackle them as a community.</a:t>
            </a: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1900">
                <a:solidFill>
                  <a:srgbClr val="F1C232"/>
                </a:solidFill>
                <a:latin typeface="Oswald"/>
                <a:ea typeface="Oswald"/>
                <a:cs typeface="Oswald"/>
                <a:sym typeface="Oswald"/>
              </a:rPr>
              <a:t>It’s a mindset.</a:t>
            </a:r>
            <a:endParaRPr sz="1900">
              <a:solidFill>
                <a:srgbClr val="F1C232"/>
              </a:solidFill>
              <a:latin typeface="Oswald"/>
              <a:ea typeface="Oswald"/>
              <a:cs typeface="Oswald"/>
              <a:sym typeface="Oswald"/>
            </a:endParaRPr>
          </a:p>
        </p:txBody>
      </p:sp>
      <p:pic>
        <p:nvPicPr>
          <p:cNvPr id="68" name="Google Shape;68;p15"/>
          <p:cNvPicPr preferRelativeResize="0"/>
          <p:nvPr/>
        </p:nvPicPr>
        <p:blipFill>
          <a:blip r:embed="rId3">
            <a:alphaModFix/>
          </a:blip>
          <a:stretch>
            <a:fillRect/>
          </a:stretch>
        </p:blipFill>
        <p:spPr>
          <a:xfrm>
            <a:off x="710959" y="987900"/>
            <a:ext cx="3324158" cy="3291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
        <p:cNvGrpSpPr/>
        <p:nvPr/>
      </p:nvGrpSpPr>
      <p:grpSpPr>
        <a:xfrm>
          <a:off x="0" y="0"/>
          <a:ext cx="0" cy="0"/>
          <a:chOff x="0" y="0"/>
          <a:chExt cx="0" cy="0"/>
        </a:xfrm>
      </p:grpSpPr>
      <p:sp>
        <p:nvSpPr>
          <p:cNvPr id="73" name="Google Shape;73;p16"/>
          <p:cNvSpPr txBox="1"/>
          <p:nvPr/>
        </p:nvSpPr>
        <p:spPr>
          <a:xfrm>
            <a:off x="185800" y="442025"/>
            <a:ext cx="43863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D9D9D9"/>
                </a:solidFill>
                <a:latin typeface="Oswald"/>
                <a:ea typeface="Oswald"/>
                <a:cs typeface="Oswald"/>
                <a:sym typeface="Oswald"/>
              </a:rPr>
              <a:t>There are</a:t>
            </a:r>
            <a:r>
              <a:rPr lang="en" sz="1900">
                <a:solidFill>
                  <a:srgbClr val="6E6E6F"/>
                </a:solidFill>
                <a:latin typeface="Oswald"/>
                <a:ea typeface="Oswald"/>
                <a:cs typeface="Oswald"/>
                <a:sym typeface="Oswald"/>
              </a:rPr>
              <a:t> </a:t>
            </a:r>
            <a:r>
              <a:rPr lang="en" sz="1900">
                <a:solidFill>
                  <a:srgbClr val="F1C232"/>
                </a:solidFill>
                <a:latin typeface="Oswald"/>
                <a:ea typeface="Oswald"/>
                <a:cs typeface="Oswald"/>
                <a:sym typeface="Oswald"/>
              </a:rPr>
              <a:t>Levels</a:t>
            </a:r>
            <a:r>
              <a:rPr lang="en" sz="1900">
                <a:solidFill>
                  <a:srgbClr val="6E6E6F"/>
                </a:solidFill>
                <a:latin typeface="Oswald"/>
                <a:ea typeface="Oswald"/>
                <a:cs typeface="Oswald"/>
                <a:sym typeface="Oswald"/>
              </a:rPr>
              <a:t> </a:t>
            </a:r>
            <a:r>
              <a:rPr lang="en" sz="1900">
                <a:solidFill>
                  <a:srgbClr val="D9D9D9"/>
                </a:solidFill>
                <a:latin typeface="Oswald"/>
                <a:ea typeface="Oswald"/>
                <a:cs typeface="Oswald"/>
                <a:sym typeface="Oswald"/>
              </a:rPr>
              <a:t>to this.</a:t>
            </a:r>
            <a:endParaRPr sz="1900">
              <a:solidFill>
                <a:srgbClr val="D9D9D9"/>
              </a:solidFill>
              <a:latin typeface="Oswald"/>
              <a:ea typeface="Oswald"/>
              <a:cs typeface="Oswald"/>
              <a:sym typeface="Oswald"/>
            </a:endParaRPr>
          </a:p>
          <a:p>
            <a:pPr marL="0" lvl="0" indent="0" algn="l" rtl="0">
              <a:spcBef>
                <a:spcPts val="0"/>
              </a:spcBef>
              <a:spcAft>
                <a:spcPts val="0"/>
              </a:spcAft>
              <a:buNone/>
            </a:pPr>
            <a:r>
              <a:rPr lang="en" sz="1200">
                <a:solidFill>
                  <a:srgbClr val="6E6E6F"/>
                </a:solidFill>
                <a:latin typeface="Oswald"/>
                <a:ea typeface="Oswald"/>
                <a:cs typeface="Oswald"/>
                <a:sym typeface="Oswald"/>
              </a:rPr>
              <a:t>The Levels group has a number of live projects with more planned to come.</a:t>
            </a:r>
            <a:endParaRPr sz="1900">
              <a:solidFill>
                <a:srgbClr val="6E6E6F"/>
              </a:solidFill>
              <a:latin typeface="Oswald"/>
              <a:ea typeface="Oswald"/>
              <a:cs typeface="Oswald"/>
              <a:sym typeface="Oswald"/>
            </a:endParaRPr>
          </a:p>
        </p:txBody>
      </p:sp>
      <p:sp>
        <p:nvSpPr>
          <p:cNvPr id="74" name="Google Shape;74;p16"/>
          <p:cNvSpPr txBox="1"/>
          <p:nvPr/>
        </p:nvSpPr>
        <p:spPr>
          <a:xfrm>
            <a:off x="3072000" y="2216125"/>
            <a:ext cx="3000000" cy="121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D9D9D9"/>
                </a:solidFill>
                <a:latin typeface="Oswald"/>
                <a:ea typeface="Oswald"/>
                <a:cs typeface="Oswald"/>
                <a:sym typeface="Oswald"/>
              </a:rPr>
              <a:t>Levels</a:t>
            </a:r>
            <a:r>
              <a:rPr lang="en" sz="1900">
                <a:solidFill>
                  <a:srgbClr val="F1C232"/>
                </a:solidFill>
                <a:latin typeface="Oswald"/>
                <a:ea typeface="Oswald"/>
                <a:cs typeface="Oswald"/>
                <a:sym typeface="Oswald"/>
              </a:rPr>
              <a:t> Recruitment. </a:t>
            </a:r>
            <a:endParaRPr sz="1900">
              <a:solidFill>
                <a:srgbClr val="F1C232"/>
              </a:solidFill>
              <a:latin typeface="Oswald"/>
              <a:ea typeface="Oswald"/>
              <a:cs typeface="Oswald"/>
              <a:sym typeface="Oswald"/>
            </a:endParaRPr>
          </a:p>
          <a:p>
            <a:pPr marL="0" lvl="0" indent="0" algn="l" rtl="0">
              <a:spcBef>
                <a:spcPts val="0"/>
              </a:spcBef>
              <a:spcAft>
                <a:spcPts val="0"/>
              </a:spcAft>
              <a:buNone/>
            </a:pPr>
            <a:r>
              <a:rPr lang="en" sz="1200">
                <a:solidFill>
                  <a:srgbClr val="D9D9D9"/>
                </a:solidFill>
                <a:latin typeface="Oswald"/>
                <a:ea typeface="Oswald"/>
                <a:cs typeface="Oswald"/>
                <a:sym typeface="Oswald"/>
              </a:rPr>
              <a:t>AI skills-led recruitment - Assisting in removing unconscious bias from the selection process for interview.</a:t>
            </a:r>
            <a:endParaRPr sz="1200">
              <a:solidFill>
                <a:srgbClr val="D9D9D9"/>
              </a:solidFill>
              <a:latin typeface="Oswald"/>
              <a:ea typeface="Oswald"/>
              <a:cs typeface="Oswald"/>
              <a:sym typeface="Oswald"/>
            </a:endParaRPr>
          </a:p>
          <a:p>
            <a:pPr marL="0" lvl="0" indent="0" algn="l" rtl="0">
              <a:spcBef>
                <a:spcPts val="0"/>
              </a:spcBef>
              <a:spcAft>
                <a:spcPts val="0"/>
              </a:spcAft>
              <a:buNone/>
            </a:pPr>
            <a:endParaRPr sz="1200">
              <a:solidFill>
                <a:srgbClr val="D9D9D9"/>
              </a:solidFill>
              <a:latin typeface="Oswald"/>
              <a:ea typeface="Oswald"/>
              <a:cs typeface="Oswald"/>
              <a:sym typeface="Oswald"/>
            </a:endParaRPr>
          </a:p>
        </p:txBody>
      </p:sp>
      <p:sp>
        <p:nvSpPr>
          <p:cNvPr id="75" name="Google Shape;75;p16"/>
          <p:cNvSpPr txBox="1"/>
          <p:nvPr/>
        </p:nvSpPr>
        <p:spPr>
          <a:xfrm>
            <a:off x="6029700" y="3247525"/>
            <a:ext cx="3000000" cy="1130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a:solidFill>
                  <a:srgbClr val="D9D9D9"/>
                </a:solidFill>
                <a:latin typeface="Oswald"/>
                <a:ea typeface="Oswald"/>
                <a:cs typeface="Oswald"/>
                <a:sym typeface="Oswald"/>
              </a:rPr>
              <a:t>Levels </a:t>
            </a:r>
            <a:r>
              <a:rPr lang="en" sz="1900">
                <a:solidFill>
                  <a:srgbClr val="F1C232"/>
                </a:solidFill>
                <a:latin typeface="Oswald"/>
                <a:ea typeface="Oswald"/>
                <a:cs typeface="Oswald"/>
                <a:sym typeface="Oswald"/>
              </a:rPr>
              <a:t>Fashion.</a:t>
            </a: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1200">
                <a:solidFill>
                  <a:srgbClr val="D9D9D9"/>
                </a:solidFill>
                <a:latin typeface="Oswald"/>
                <a:ea typeface="Oswald"/>
                <a:cs typeface="Oswald"/>
                <a:sym typeface="Oswald"/>
              </a:rPr>
              <a:t>A CIC working with student partnerships to create community conscious fashion.</a:t>
            </a:r>
            <a:endParaRPr sz="1200">
              <a:solidFill>
                <a:srgbClr val="D9D9D9"/>
              </a:solidFill>
              <a:latin typeface="Oswald"/>
              <a:ea typeface="Oswald"/>
              <a:cs typeface="Oswald"/>
              <a:sym typeface="Oswald"/>
            </a:endParaRPr>
          </a:p>
          <a:p>
            <a:pPr marL="0" lvl="0" indent="0" algn="l" rtl="0">
              <a:spcBef>
                <a:spcPts val="0"/>
              </a:spcBef>
              <a:spcAft>
                <a:spcPts val="0"/>
              </a:spcAft>
              <a:buNone/>
            </a:pPr>
            <a:endParaRPr sz="1200">
              <a:solidFill>
                <a:srgbClr val="D9D9D9"/>
              </a:solidFill>
              <a:latin typeface="Oswald"/>
              <a:ea typeface="Oswald"/>
              <a:cs typeface="Oswald"/>
              <a:sym typeface="Oswald"/>
            </a:endParaRPr>
          </a:p>
        </p:txBody>
      </p:sp>
      <p:sp>
        <p:nvSpPr>
          <p:cNvPr id="76" name="Google Shape;76;p16"/>
          <p:cNvSpPr txBox="1"/>
          <p:nvPr/>
        </p:nvSpPr>
        <p:spPr>
          <a:xfrm>
            <a:off x="185800" y="1355850"/>
            <a:ext cx="2957700" cy="84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D9D9D9"/>
                </a:solidFill>
                <a:latin typeface="Oswald"/>
                <a:ea typeface="Oswald"/>
                <a:cs typeface="Oswald"/>
                <a:sym typeface="Oswald"/>
              </a:rPr>
              <a:t>Levels</a:t>
            </a:r>
            <a:r>
              <a:rPr lang="en" sz="1900">
                <a:solidFill>
                  <a:srgbClr val="F1C232"/>
                </a:solidFill>
                <a:latin typeface="Oswald"/>
                <a:ea typeface="Oswald"/>
                <a:cs typeface="Oswald"/>
                <a:sym typeface="Oswald"/>
              </a:rPr>
              <a:t> Learning. </a:t>
            </a:r>
            <a:endParaRPr sz="1900">
              <a:solidFill>
                <a:srgbClr val="F1C232"/>
              </a:solidFill>
              <a:latin typeface="Oswald"/>
              <a:ea typeface="Oswald"/>
              <a:cs typeface="Oswald"/>
              <a:sym typeface="Oswald"/>
            </a:endParaRPr>
          </a:p>
          <a:p>
            <a:pPr marL="0" lvl="0" indent="0" algn="l" rtl="0">
              <a:spcBef>
                <a:spcPts val="0"/>
              </a:spcBef>
              <a:spcAft>
                <a:spcPts val="0"/>
              </a:spcAft>
              <a:buNone/>
            </a:pPr>
            <a:r>
              <a:rPr lang="en" sz="1200">
                <a:solidFill>
                  <a:srgbClr val="D9D9D9"/>
                </a:solidFill>
                <a:latin typeface="Oswald"/>
                <a:ea typeface="Oswald"/>
                <a:cs typeface="Oswald"/>
                <a:sym typeface="Oswald"/>
              </a:rPr>
              <a:t>Working with local and local national partnerships - upskilling local People for local Jobs.</a:t>
            </a:r>
            <a:endParaRPr sz="1200">
              <a:solidFill>
                <a:srgbClr val="D9D9D9"/>
              </a:solidFill>
              <a:latin typeface="Oswald"/>
              <a:ea typeface="Oswald"/>
              <a:cs typeface="Oswald"/>
              <a:sym typeface="Oswa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7"/>
          <p:cNvSpPr txBox="1"/>
          <p:nvPr/>
        </p:nvSpPr>
        <p:spPr>
          <a:xfrm>
            <a:off x="185800" y="1372700"/>
            <a:ext cx="2709600" cy="155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a:solidFill>
                  <a:srgbClr val="F1C232"/>
                </a:solidFill>
                <a:latin typeface="Oswald"/>
                <a:ea typeface="Oswald"/>
                <a:cs typeface="Oswald"/>
                <a:sym typeface="Oswald"/>
              </a:rPr>
              <a:t>Hope. </a:t>
            </a: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1200">
                <a:solidFill>
                  <a:srgbClr val="D9D9D9"/>
                </a:solidFill>
                <a:latin typeface="Oswald"/>
                <a:ea typeface="Oswald"/>
                <a:cs typeface="Oswald"/>
                <a:sym typeface="Oswald"/>
              </a:rPr>
              <a:t>Through interaction with The Levels Group our aim is to instil hope in our customers by improving current and future career prospects.</a:t>
            </a:r>
            <a:endParaRPr sz="1200">
              <a:solidFill>
                <a:srgbClr val="D9D9D9"/>
              </a:solidFill>
              <a:latin typeface="Oswald"/>
              <a:ea typeface="Oswald"/>
              <a:cs typeface="Oswald"/>
              <a:sym typeface="Oswald"/>
            </a:endParaRPr>
          </a:p>
          <a:p>
            <a:pPr marL="0" lvl="0" indent="0" algn="l" rtl="0">
              <a:spcBef>
                <a:spcPts val="0"/>
              </a:spcBef>
              <a:spcAft>
                <a:spcPts val="0"/>
              </a:spcAft>
              <a:buNone/>
            </a:pPr>
            <a:endParaRPr sz="1200">
              <a:solidFill>
                <a:srgbClr val="6E6E6F"/>
              </a:solidFill>
              <a:latin typeface="Oswald"/>
              <a:ea typeface="Oswald"/>
              <a:cs typeface="Oswald"/>
              <a:sym typeface="Oswald"/>
            </a:endParaRPr>
          </a:p>
        </p:txBody>
      </p:sp>
      <p:sp>
        <p:nvSpPr>
          <p:cNvPr id="82" name="Google Shape;82;p17"/>
          <p:cNvSpPr txBox="1"/>
          <p:nvPr/>
        </p:nvSpPr>
        <p:spPr>
          <a:xfrm>
            <a:off x="2990400" y="2009775"/>
            <a:ext cx="3163200" cy="176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a:solidFill>
                  <a:srgbClr val="F1C232"/>
                </a:solidFill>
                <a:latin typeface="Oswald"/>
                <a:ea typeface="Oswald"/>
                <a:cs typeface="Oswald"/>
                <a:sym typeface="Oswald"/>
              </a:rPr>
              <a:t>Understanding.</a:t>
            </a: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1200">
                <a:solidFill>
                  <a:srgbClr val="D9D9D9"/>
                </a:solidFill>
                <a:latin typeface="Oswald"/>
                <a:ea typeface="Oswald"/>
                <a:cs typeface="Oswald"/>
                <a:sym typeface="Oswald"/>
              </a:rPr>
              <a:t>Levels aims to help businesses better understand the needs of employees with different abilities, and to modify their workplaces accordingly. We inspire positive and sustainable cultures to get people into work and keep them there.</a:t>
            </a:r>
            <a:endParaRPr sz="1200">
              <a:solidFill>
                <a:srgbClr val="D9D9D9"/>
              </a:solidFill>
              <a:latin typeface="Oswald"/>
              <a:ea typeface="Oswald"/>
              <a:cs typeface="Oswald"/>
              <a:sym typeface="Oswald"/>
            </a:endParaRPr>
          </a:p>
          <a:p>
            <a:pPr marL="0" lvl="0" indent="0" algn="l" rtl="0">
              <a:spcBef>
                <a:spcPts val="0"/>
              </a:spcBef>
              <a:spcAft>
                <a:spcPts val="0"/>
              </a:spcAft>
              <a:buNone/>
            </a:pPr>
            <a:endParaRPr sz="1200">
              <a:solidFill>
                <a:srgbClr val="6E6E6F"/>
              </a:solidFill>
              <a:latin typeface="Oswald"/>
              <a:ea typeface="Oswald"/>
              <a:cs typeface="Oswald"/>
              <a:sym typeface="Oswald"/>
            </a:endParaRPr>
          </a:p>
        </p:txBody>
      </p:sp>
      <p:sp>
        <p:nvSpPr>
          <p:cNvPr id="83" name="Google Shape;83;p17"/>
          <p:cNvSpPr txBox="1"/>
          <p:nvPr/>
        </p:nvSpPr>
        <p:spPr>
          <a:xfrm>
            <a:off x="6033000" y="3195150"/>
            <a:ext cx="3111000" cy="155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a:solidFill>
                  <a:srgbClr val="F1C232"/>
                </a:solidFill>
                <a:latin typeface="Oswald"/>
                <a:ea typeface="Oswald"/>
                <a:cs typeface="Oswald"/>
                <a:sym typeface="Oswald"/>
              </a:rPr>
              <a:t>Opportunity.</a:t>
            </a:r>
            <a:endParaRPr sz="1900">
              <a:solidFill>
                <a:srgbClr val="F1C232"/>
              </a:solidFill>
              <a:latin typeface="Oswald"/>
              <a:ea typeface="Oswald"/>
              <a:cs typeface="Oswald"/>
              <a:sym typeface="Oswald"/>
            </a:endParaRPr>
          </a:p>
          <a:p>
            <a:pPr marL="0" lvl="0" indent="0" algn="l" rtl="0">
              <a:lnSpc>
                <a:spcPct val="115000"/>
              </a:lnSpc>
              <a:spcBef>
                <a:spcPts val="0"/>
              </a:spcBef>
              <a:spcAft>
                <a:spcPts val="0"/>
              </a:spcAft>
              <a:buNone/>
            </a:pPr>
            <a:r>
              <a:rPr lang="en" sz="1200">
                <a:solidFill>
                  <a:srgbClr val="D9D9D9"/>
                </a:solidFill>
                <a:latin typeface="Oswald"/>
                <a:ea typeface="Oswald"/>
                <a:cs typeface="Oswald"/>
                <a:sym typeface="Oswald"/>
              </a:rPr>
              <a:t>Created through varying levels of support and a holistic approach to skills training and recruitment to increase positive outcomes for both job-seekers and employers.</a:t>
            </a:r>
            <a:endParaRPr sz="1200">
              <a:solidFill>
                <a:srgbClr val="D9D9D9"/>
              </a:solidFill>
              <a:latin typeface="Oswald"/>
              <a:ea typeface="Oswald"/>
              <a:cs typeface="Oswald"/>
              <a:sym typeface="Oswald"/>
            </a:endParaRPr>
          </a:p>
          <a:p>
            <a:pPr marL="0" lvl="0" indent="0" algn="l" rtl="0">
              <a:spcBef>
                <a:spcPts val="0"/>
              </a:spcBef>
              <a:spcAft>
                <a:spcPts val="0"/>
              </a:spcAft>
              <a:buNone/>
            </a:pPr>
            <a:endParaRPr sz="1200">
              <a:solidFill>
                <a:srgbClr val="6E6E6F"/>
              </a:solidFill>
              <a:latin typeface="Oswald"/>
              <a:ea typeface="Oswald"/>
              <a:cs typeface="Oswald"/>
              <a:sym typeface="Oswald"/>
            </a:endParaRPr>
          </a:p>
        </p:txBody>
      </p:sp>
      <p:sp>
        <p:nvSpPr>
          <p:cNvPr id="84" name="Google Shape;84;p17"/>
          <p:cNvSpPr txBox="1"/>
          <p:nvPr/>
        </p:nvSpPr>
        <p:spPr>
          <a:xfrm>
            <a:off x="185800" y="442025"/>
            <a:ext cx="43863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D9D9D9"/>
                </a:solidFill>
                <a:latin typeface="Oswald"/>
                <a:ea typeface="Oswald"/>
                <a:cs typeface="Oswald"/>
                <a:sym typeface="Oswald"/>
              </a:rPr>
              <a:t>There are</a:t>
            </a:r>
            <a:r>
              <a:rPr lang="en" sz="1900">
                <a:solidFill>
                  <a:srgbClr val="6E6E6F"/>
                </a:solidFill>
                <a:latin typeface="Oswald"/>
                <a:ea typeface="Oswald"/>
                <a:cs typeface="Oswald"/>
                <a:sym typeface="Oswald"/>
              </a:rPr>
              <a:t> </a:t>
            </a:r>
            <a:r>
              <a:rPr lang="en" sz="1900">
                <a:solidFill>
                  <a:srgbClr val="F1C232"/>
                </a:solidFill>
                <a:latin typeface="Oswald"/>
                <a:ea typeface="Oswald"/>
                <a:cs typeface="Oswald"/>
                <a:sym typeface="Oswald"/>
              </a:rPr>
              <a:t>Levels</a:t>
            </a:r>
            <a:r>
              <a:rPr lang="en" sz="1900">
                <a:solidFill>
                  <a:srgbClr val="6E6E6F"/>
                </a:solidFill>
                <a:latin typeface="Oswald"/>
                <a:ea typeface="Oswald"/>
                <a:cs typeface="Oswald"/>
                <a:sym typeface="Oswald"/>
              </a:rPr>
              <a:t> </a:t>
            </a:r>
            <a:r>
              <a:rPr lang="en" sz="1900">
                <a:solidFill>
                  <a:srgbClr val="D9D9D9"/>
                </a:solidFill>
                <a:latin typeface="Oswald"/>
                <a:ea typeface="Oswald"/>
                <a:cs typeface="Oswald"/>
                <a:sym typeface="Oswald"/>
              </a:rPr>
              <a:t>to this.</a:t>
            </a:r>
            <a:endParaRPr sz="1900">
              <a:solidFill>
                <a:srgbClr val="D9D9D9"/>
              </a:solidFill>
              <a:latin typeface="Oswald"/>
              <a:ea typeface="Oswald"/>
              <a:cs typeface="Oswald"/>
              <a:sym typeface="Oswald"/>
            </a:endParaRPr>
          </a:p>
          <a:p>
            <a:pPr marL="0" lvl="0" indent="0" algn="l" rtl="0">
              <a:spcBef>
                <a:spcPts val="0"/>
              </a:spcBef>
              <a:spcAft>
                <a:spcPts val="0"/>
              </a:spcAft>
              <a:buNone/>
            </a:pPr>
            <a:r>
              <a:rPr lang="en" sz="1200">
                <a:solidFill>
                  <a:srgbClr val="666666"/>
                </a:solidFill>
                <a:latin typeface="Oswald"/>
                <a:ea typeface="Oswald"/>
                <a:cs typeface="Oswald"/>
                <a:sym typeface="Oswald"/>
              </a:rPr>
              <a:t>The pillars that give us our purpose.</a:t>
            </a:r>
            <a:endParaRPr sz="1900">
              <a:solidFill>
                <a:srgbClr val="666666"/>
              </a:solidFill>
              <a:latin typeface="Oswald"/>
              <a:ea typeface="Oswald"/>
              <a:cs typeface="Oswald"/>
              <a:sym typeface="Oswa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pic>
        <p:nvPicPr>
          <p:cNvPr id="89" name="Google Shape;89;p18"/>
          <p:cNvPicPr preferRelativeResize="0"/>
          <p:nvPr/>
        </p:nvPicPr>
        <p:blipFill rotWithShape="1">
          <a:blip r:embed="rId3">
            <a:alphaModFix/>
          </a:blip>
          <a:srcRect l="-14048" t="11873" r="22347" b="16901"/>
          <a:stretch/>
        </p:blipFill>
        <p:spPr>
          <a:xfrm>
            <a:off x="4727325" y="0"/>
            <a:ext cx="4416674" cy="5143501"/>
          </a:xfrm>
          <a:prstGeom prst="rect">
            <a:avLst/>
          </a:prstGeom>
          <a:noFill/>
          <a:ln>
            <a:noFill/>
          </a:ln>
        </p:spPr>
      </p:pic>
      <p:sp>
        <p:nvSpPr>
          <p:cNvPr id="90" name="Google Shape;90;p18"/>
          <p:cNvSpPr/>
          <p:nvPr/>
        </p:nvSpPr>
        <p:spPr>
          <a:xfrm>
            <a:off x="1328250" y="0"/>
            <a:ext cx="5337661" cy="5143500"/>
          </a:xfrm>
          <a:prstGeom prst="flowChartInputOut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8"/>
          <p:cNvSpPr txBox="1"/>
          <p:nvPr/>
        </p:nvSpPr>
        <p:spPr>
          <a:xfrm>
            <a:off x="185800" y="606900"/>
            <a:ext cx="5308500" cy="392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D9D9D9"/>
                </a:solidFill>
                <a:latin typeface="Oswald"/>
                <a:ea typeface="Oswald"/>
                <a:cs typeface="Oswald"/>
                <a:sym typeface="Oswald"/>
              </a:rPr>
              <a:t>Why </a:t>
            </a:r>
            <a:r>
              <a:rPr lang="en" sz="1900">
                <a:solidFill>
                  <a:srgbClr val="F1C232"/>
                </a:solidFill>
                <a:latin typeface="Oswald"/>
                <a:ea typeface="Oswald"/>
                <a:cs typeface="Oswald"/>
                <a:sym typeface="Oswald"/>
              </a:rPr>
              <a:t>Now?</a:t>
            </a:r>
            <a:endParaRPr sz="1900">
              <a:solidFill>
                <a:srgbClr val="F1C232"/>
              </a:solidFill>
              <a:latin typeface="Oswald"/>
              <a:ea typeface="Oswald"/>
              <a:cs typeface="Oswald"/>
              <a:sym typeface="Oswald"/>
            </a:endParaRPr>
          </a:p>
          <a:p>
            <a:pPr marL="0" lvl="0" indent="0" algn="l" rtl="0">
              <a:spcBef>
                <a:spcPts val="0"/>
              </a:spcBef>
              <a:spcAft>
                <a:spcPts val="0"/>
              </a:spcAft>
              <a:buNone/>
            </a:pPr>
            <a:endParaRPr sz="1900">
              <a:solidFill>
                <a:srgbClr val="6E6E6F"/>
              </a:solidFill>
              <a:latin typeface="Oswald Medium"/>
              <a:ea typeface="Oswald Medium"/>
              <a:cs typeface="Oswald Medium"/>
              <a:sym typeface="Oswald Medium"/>
            </a:endParaRPr>
          </a:p>
          <a:p>
            <a:pPr marL="0" lvl="0" indent="0" algn="l" rtl="0">
              <a:lnSpc>
                <a:spcPct val="115000"/>
              </a:lnSpc>
              <a:spcBef>
                <a:spcPts val="0"/>
              </a:spcBef>
              <a:spcAft>
                <a:spcPts val="0"/>
              </a:spcAft>
              <a:buNone/>
            </a:pPr>
            <a:r>
              <a:rPr lang="en" sz="1200">
                <a:solidFill>
                  <a:srgbClr val="D9D9D9"/>
                </a:solidFill>
                <a:latin typeface="Oswald"/>
                <a:ea typeface="Oswald"/>
                <a:cs typeface="Oswald"/>
                <a:sym typeface="Oswald"/>
              </a:rPr>
              <a:t>“Universal credit cuts. Job-Seekers told to widen search or face cut.”</a:t>
            </a:r>
            <a:endParaRPr sz="12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D9D9D9"/>
                </a:solidFill>
                <a:latin typeface="Oswald Light"/>
                <a:ea typeface="Oswald Light"/>
                <a:cs typeface="Oswald Light"/>
                <a:sym typeface="Oswald Light"/>
              </a:rPr>
              <a:t>-BBC News.</a:t>
            </a:r>
            <a:endParaRPr sz="900">
              <a:solidFill>
                <a:srgbClr val="D9D9D9"/>
              </a:solidFill>
              <a:latin typeface="Oswald Light"/>
              <a:ea typeface="Oswald Light"/>
              <a:cs typeface="Oswald Light"/>
              <a:sym typeface="Oswald Light"/>
            </a:endParaRPr>
          </a:p>
          <a:p>
            <a:pPr marL="0" lvl="0" indent="0" algn="l" rtl="0">
              <a:lnSpc>
                <a:spcPct val="115000"/>
              </a:lnSpc>
              <a:spcBef>
                <a:spcPts val="0"/>
              </a:spcBef>
              <a:spcAft>
                <a:spcPts val="0"/>
              </a:spcAft>
              <a:buNone/>
            </a:pPr>
            <a:endParaRPr sz="1050">
              <a:solidFill>
                <a:srgbClr val="D9D9D9"/>
              </a:solidFill>
              <a:latin typeface="Oswald Medium"/>
              <a:ea typeface="Oswald Medium"/>
              <a:cs typeface="Oswald Medium"/>
              <a:sym typeface="Oswald Medium"/>
            </a:endParaRPr>
          </a:p>
          <a:p>
            <a:pPr marL="0" lvl="0" indent="0" algn="l" rtl="0">
              <a:lnSpc>
                <a:spcPct val="115000"/>
              </a:lnSpc>
              <a:spcBef>
                <a:spcPts val="0"/>
              </a:spcBef>
              <a:spcAft>
                <a:spcPts val="0"/>
              </a:spcAft>
              <a:buNone/>
            </a:pPr>
            <a:r>
              <a:rPr lang="en" sz="1200">
                <a:solidFill>
                  <a:srgbClr val="D9D9D9"/>
                </a:solidFill>
                <a:latin typeface="Oswald"/>
                <a:ea typeface="Oswald"/>
                <a:cs typeface="Oswald"/>
                <a:sym typeface="Oswald"/>
              </a:rPr>
              <a:t>“The UK has more job vacancies than unemployed people for the first time</a:t>
            </a:r>
            <a:endParaRPr sz="12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r>
              <a:rPr lang="en" sz="1200">
                <a:solidFill>
                  <a:srgbClr val="D9D9D9"/>
                </a:solidFill>
                <a:latin typeface="Oswald"/>
                <a:ea typeface="Oswald"/>
                <a:cs typeface="Oswald"/>
                <a:sym typeface="Oswald"/>
              </a:rPr>
              <a:t>as businesses continue to post job adverts, out of work candidates are in short supply.”</a:t>
            </a:r>
            <a:endParaRPr sz="12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D9D9D9"/>
                </a:solidFill>
                <a:latin typeface="Oswald Light"/>
                <a:ea typeface="Oswald Light"/>
                <a:cs typeface="Oswald Light"/>
                <a:sym typeface="Oswald Light"/>
              </a:rPr>
              <a:t>-Office for National Statistics.</a:t>
            </a:r>
            <a:endParaRPr sz="900">
              <a:solidFill>
                <a:srgbClr val="D9D9D9"/>
              </a:solidFill>
              <a:latin typeface="Oswald Light"/>
              <a:ea typeface="Oswald Light"/>
              <a:cs typeface="Oswald Light"/>
              <a:sym typeface="Oswald Light"/>
            </a:endParaRPr>
          </a:p>
          <a:p>
            <a:pPr marL="0" lvl="0" indent="0" algn="l" rtl="0">
              <a:lnSpc>
                <a:spcPct val="115000"/>
              </a:lnSpc>
              <a:spcBef>
                <a:spcPts val="0"/>
              </a:spcBef>
              <a:spcAft>
                <a:spcPts val="0"/>
              </a:spcAft>
              <a:buNone/>
            </a:pPr>
            <a:endParaRPr sz="1200" i="1">
              <a:solidFill>
                <a:srgbClr val="D9D9D9"/>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1200">
                <a:solidFill>
                  <a:srgbClr val="D9D9D9"/>
                </a:solidFill>
                <a:latin typeface="Oswald"/>
                <a:ea typeface="Oswald"/>
                <a:cs typeface="Oswald"/>
                <a:sym typeface="Oswald"/>
              </a:rPr>
              <a:t>“Across all education and income levels, what we saw is that over half of workers want to upskill, but awareness of what exactly to do was one of the biggest barriers.”</a:t>
            </a:r>
            <a:endParaRPr sz="12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D9D9D9"/>
                </a:solidFill>
                <a:latin typeface="Oswald Light"/>
                <a:ea typeface="Oswald Light"/>
                <a:cs typeface="Oswald Light"/>
                <a:sym typeface="Oswald Light"/>
              </a:rPr>
              <a:t>-Future of work analyst Kweilin Ellingrud.</a:t>
            </a:r>
            <a:endParaRPr sz="900">
              <a:solidFill>
                <a:srgbClr val="D9D9D9"/>
              </a:solidFill>
              <a:latin typeface="Oswald Light"/>
              <a:ea typeface="Oswald Light"/>
              <a:cs typeface="Oswald Light"/>
              <a:sym typeface="Oswald Light"/>
            </a:endParaRPr>
          </a:p>
          <a:p>
            <a:pPr marL="0" lvl="0" indent="0" algn="l" rtl="0">
              <a:lnSpc>
                <a:spcPct val="115000"/>
              </a:lnSpc>
              <a:spcBef>
                <a:spcPts val="0"/>
              </a:spcBef>
              <a:spcAft>
                <a:spcPts val="0"/>
              </a:spcAft>
              <a:buNone/>
            </a:pPr>
            <a:endParaRPr sz="900">
              <a:solidFill>
                <a:srgbClr val="D9D9D9"/>
              </a:solidFill>
              <a:latin typeface="Oswald Light"/>
              <a:ea typeface="Oswald Light"/>
              <a:cs typeface="Oswald Light"/>
              <a:sym typeface="Oswald Light"/>
            </a:endParaRPr>
          </a:p>
          <a:p>
            <a:pPr marL="0" lvl="0" indent="0" algn="l" rtl="0">
              <a:lnSpc>
                <a:spcPct val="115000"/>
              </a:lnSpc>
              <a:spcBef>
                <a:spcPts val="0"/>
              </a:spcBef>
              <a:spcAft>
                <a:spcPts val="0"/>
              </a:spcAft>
              <a:buNone/>
            </a:pPr>
            <a:r>
              <a:rPr lang="en" sz="1200">
                <a:solidFill>
                  <a:srgbClr val="D9D9D9"/>
                </a:solidFill>
                <a:latin typeface="Oswald"/>
                <a:ea typeface="Oswald"/>
                <a:cs typeface="Oswald"/>
                <a:sym typeface="Oswald"/>
              </a:rPr>
              <a:t>“The skills required in the workforce are changing fast. Jobs are changing on you, even if you’re not changing jobs.”</a:t>
            </a:r>
            <a:endParaRPr sz="1200">
              <a:solidFill>
                <a:srgbClr val="D9D9D9"/>
              </a:solidFill>
              <a:latin typeface="Oswald"/>
              <a:ea typeface="Oswald"/>
              <a:cs typeface="Oswald"/>
              <a:sym typeface="Oswald"/>
            </a:endParaRPr>
          </a:p>
          <a:p>
            <a:pPr marL="0" lvl="0" indent="0" algn="l" rtl="0">
              <a:lnSpc>
                <a:spcPct val="115000"/>
              </a:lnSpc>
              <a:spcBef>
                <a:spcPts val="0"/>
              </a:spcBef>
              <a:spcAft>
                <a:spcPts val="0"/>
              </a:spcAft>
              <a:buNone/>
            </a:pPr>
            <a:r>
              <a:rPr lang="en" sz="900">
                <a:solidFill>
                  <a:srgbClr val="D9D9D9"/>
                </a:solidFill>
                <a:latin typeface="Oswald Light"/>
                <a:ea typeface="Oswald Light"/>
                <a:cs typeface="Oswald Light"/>
                <a:sym typeface="Oswald Light"/>
              </a:rPr>
              <a:t>-Linda Cai, vice-president of talent development at LinkedIn.</a:t>
            </a:r>
            <a:endParaRPr sz="900">
              <a:solidFill>
                <a:srgbClr val="D9D9D9"/>
              </a:solidFill>
              <a:latin typeface="Oswald Light"/>
              <a:ea typeface="Oswald Light"/>
              <a:cs typeface="Oswald Light"/>
              <a:sym typeface="Oswald Light"/>
            </a:endParaRPr>
          </a:p>
          <a:p>
            <a:pPr marL="0" lvl="0" indent="0" algn="l" rtl="0">
              <a:lnSpc>
                <a:spcPct val="115000"/>
              </a:lnSpc>
              <a:spcBef>
                <a:spcPts val="0"/>
              </a:spcBef>
              <a:spcAft>
                <a:spcPts val="0"/>
              </a:spcAft>
              <a:buNone/>
            </a:pPr>
            <a:endParaRPr sz="1050">
              <a:solidFill>
                <a:srgbClr val="6E6E6F"/>
              </a:solidFill>
              <a:latin typeface="Oswald Medium"/>
              <a:ea typeface="Oswald Medium"/>
              <a:cs typeface="Oswald Medium"/>
              <a:sym typeface="Oswald Medium"/>
            </a:endParaRPr>
          </a:p>
          <a:p>
            <a:pPr marL="0" lvl="0" indent="0" algn="l" rtl="0">
              <a:spcBef>
                <a:spcPts val="0"/>
              </a:spcBef>
              <a:spcAft>
                <a:spcPts val="0"/>
              </a:spcAft>
              <a:buNone/>
            </a:pPr>
            <a:endParaRPr sz="1900">
              <a:solidFill>
                <a:srgbClr val="6E6E6F"/>
              </a:solidFill>
              <a:latin typeface="Oswald Medium"/>
              <a:ea typeface="Oswald Medium"/>
              <a:cs typeface="Oswald Medium"/>
              <a:sym typeface="Oswald Medium"/>
            </a:endParaRPr>
          </a:p>
        </p:txBody>
      </p:sp>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2978</Words>
  <Application>Microsoft Office PowerPoint</Application>
  <PresentationFormat>On-screen Show (16:9)</PresentationFormat>
  <Paragraphs>367</Paragraphs>
  <Slides>35</Slides>
  <Notes>33</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Oswald</vt:lpstr>
      <vt:lpstr>Century Gothic</vt:lpstr>
      <vt:lpstr>Oswald Medium</vt:lpstr>
      <vt:lpstr>Arial</vt:lpstr>
      <vt:lpstr>Calibri</vt:lpstr>
      <vt:lpstr>Oswald Light</vt:lpstr>
      <vt:lpstr>Simple Dark</vt:lpstr>
      <vt:lpstr>Who we are? Go2games.com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we are? Go2games.com</dc:title>
  <dc:creator>craig constantinides</dc:creator>
  <cp:lastModifiedBy>Craig Constantindes</cp:lastModifiedBy>
  <cp:revision>1</cp:revision>
  <dcterms:modified xsi:type="dcterms:W3CDTF">2023-01-24T09:42:59Z</dcterms:modified>
</cp:coreProperties>
</file>