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317" r:id="rId3"/>
    <p:sldId id="287" r:id="rId4"/>
    <p:sldId id="265" r:id="rId5"/>
    <p:sldId id="289" r:id="rId6"/>
    <p:sldId id="301" r:id="rId7"/>
    <p:sldId id="302" r:id="rId8"/>
    <p:sldId id="275" r:id="rId9"/>
    <p:sldId id="309" r:id="rId10"/>
    <p:sldId id="313" r:id="rId11"/>
    <p:sldId id="316" r:id="rId12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B9BD5"/>
    <a:srgbClr val="FFFFCC"/>
    <a:srgbClr val="FFFF66"/>
    <a:srgbClr val="FFFF99"/>
    <a:srgbClr val="EAEAEA"/>
    <a:srgbClr val="FFCC00"/>
    <a:srgbClr val="C7C205"/>
    <a:srgbClr val="C9C400"/>
    <a:srgbClr val="FAF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48" y="-29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5505-4262-4445-8171-3E281FAF141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AC76-227C-46F4-B9A9-59D167F83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AC76-227C-46F4-B9A9-59D167F838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A20E1EB-7923-4B92-A971-F924BA9F3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04F6B7A-0D30-4A9B-B935-AE7AA651F3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992D822-9D1A-4FD3-AE46-B80CF613C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ED6B4-986D-4B6F-9891-BE5B4538EB3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AC76-227C-46F4-B9A9-59D167F838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9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0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05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2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2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8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8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CD56E-CC30-4712-84EB-802B95A69271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95D1-6F24-4399-872E-82BD4EE1A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0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ron.bryan@ncdv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mailto:sharon.bryan@ncdv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dv.org.uk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D3A5C4-B947-402C-AA1B-9A84911BB6DB}"/>
              </a:ext>
            </a:extLst>
          </p:cNvPr>
          <p:cNvSpPr/>
          <p:nvPr/>
        </p:nvSpPr>
        <p:spPr>
          <a:xfrm>
            <a:off x="258417" y="218661"/>
            <a:ext cx="11678479" cy="6280411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10695A-4952-4007-A5CA-99B70C11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5" y="487723"/>
            <a:ext cx="8699269" cy="4495063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64D89383-0DB3-41AC-B987-D0CEBB2F4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73" y="695787"/>
            <a:ext cx="2570060" cy="2039467"/>
          </a:xfrm>
          <a:prstGeom prst="rect">
            <a:avLst/>
          </a:prstGeom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87ED5075-FCBA-4B92-92FB-1C0CAA72DC5A}"/>
              </a:ext>
            </a:extLst>
          </p:cNvPr>
          <p:cNvSpPr txBox="1">
            <a:spLocks/>
          </p:cNvSpPr>
          <p:nvPr/>
        </p:nvSpPr>
        <p:spPr>
          <a:xfrm>
            <a:off x="468000" y="5933754"/>
            <a:ext cx="7842534" cy="3264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Making domestic abuse socially unacceptable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ADA1D5-D814-4C9F-8923-6B7669D2DA46}"/>
              </a:ext>
            </a:extLst>
          </p:cNvPr>
          <p:cNvCxnSpPr>
            <a:cxnSpLocks/>
          </p:cNvCxnSpPr>
          <p:nvPr/>
        </p:nvCxnSpPr>
        <p:spPr>
          <a:xfrm>
            <a:off x="575778" y="5790299"/>
            <a:ext cx="5704551" cy="5359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>
            <a:extLst>
              <a:ext uri="{FF2B5EF4-FFF2-40B4-BE49-F238E27FC236}">
                <a16:creationId xmlns:a16="http://schemas.microsoft.com/office/drawing/2014/main" id="{33D5F576-650A-456F-B0E8-A7B9E40DEAE8}"/>
              </a:ext>
            </a:extLst>
          </p:cNvPr>
          <p:cNvSpPr txBox="1">
            <a:spLocks/>
          </p:cNvSpPr>
          <p:nvPr/>
        </p:nvSpPr>
        <p:spPr>
          <a:xfrm>
            <a:off x="502396" y="5103337"/>
            <a:ext cx="11103887" cy="5717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NATIONAL CENTRE FOR DOMESTIC VIOLENCE 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40DA1E2-4630-43A9-A260-7C374DD62563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E99CCC-3819-4775-BD39-519F4C3F4F3A}"/>
              </a:ext>
            </a:extLst>
          </p:cNvPr>
          <p:cNvSpPr txBox="1">
            <a:spLocks/>
          </p:cNvSpPr>
          <p:nvPr/>
        </p:nvSpPr>
        <p:spPr>
          <a:xfrm>
            <a:off x="6532605" y="3290037"/>
            <a:ext cx="4265109" cy="16360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Brian Reilly</a:t>
            </a:r>
          </a:p>
          <a:p>
            <a:pPr algn="ctr"/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Training Manager – Southern England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brian.reilly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@ncdv.org.uk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1050" dirty="0">
                <a:solidFill>
                  <a:srgbClr val="FFFF00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endParaRPr lang="en-GB" sz="105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C5C3B20-0E84-4535-84E7-2DC3B0A1E33B}"/>
              </a:ext>
            </a:extLst>
          </p:cNvPr>
          <p:cNvSpPr txBox="1"/>
          <p:nvPr/>
        </p:nvSpPr>
        <p:spPr>
          <a:xfrm>
            <a:off x="150725" y="703385"/>
            <a:ext cx="1607737" cy="145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453E9FE-0C29-4BB1-8964-3C7732282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302" y="268027"/>
            <a:ext cx="7464062" cy="7362930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</p:pic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715ECB3D-9DD4-483E-8173-3BBAA3C70ACA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244F-810B-4877-A2C2-181DE2773696}"/>
              </a:ext>
            </a:extLst>
          </p:cNvPr>
          <p:cNvSpPr/>
          <p:nvPr/>
        </p:nvSpPr>
        <p:spPr>
          <a:xfrm>
            <a:off x="150724" y="170822"/>
            <a:ext cx="12041275" cy="65414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4F1A7-A64C-4D34-A2E7-74DD2A7EDD42}"/>
              </a:ext>
            </a:extLst>
          </p:cNvPr>
          <p:cNvSpPr txBox="1"/>
          <p:nvPr/>
        </p:nvSpPr>
        <p:spPr>
          <a:xfrm>
            <a:off x="1856579" y="468000"/>
            <a:ext cx="3038838" cy="6121973"/>
          </a:xfrm>
          <a:prstGeom prst="rect">
            <a:avLst/>
          </a:prstGeom>
          <a:solidFill>
            <a:srgbClr val="FFFF9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prst="coolSlant"/>
            <a:bevelB prst="angle"/>
          </a:sp3d>
        </p:spPr>
        <p:txBody>
          <a:bodyPr lIns="182880" tIns="365760" bIns="1188720" anchor="ctr"/>
          <a:lstStyle/>
          <a:p>
            <a:pPr marL="342900" indent="-342900">
              <a:defRPr/>
            </a:pPr>
            <a:r>
              <a:rPr lang="en-GB" sz="1200" dirty="0">
                <a:cs typeface="Arial" pitchFamily="34" charset="0"/>
              </a:rPr>
              <a:t>	</a:t>
            </a:r>
            <a:r>
              <a:rPr lang="en-GB" sz="1400" b="1" dirty="0">
                <a:cs typeface="Arial" pitchFamily="34" charset="0"/>
              </a:rPr>
              <a:t>     </a:t>
            </a:r>
          </a:p>
          <a:p>
            <a:pPr marL="342900" indent="-342900">
              <a:defRPr/>
            </a:pPr>
            <a:endParaRPr lang="en-GB" sz="1400" b="1" u="sng" dirty="0">
              <a:cs typeface="Arial" pitchFamily="34" charset="0"/>
            </a:endParaRPr>
          </a:p>
          <a:p>
            <a:pPr marL="342900" indent="-342900">
              <a:defRPr/>
            </a:pPr>
            <a:endParaRPr lang="en-GB" sz="1400" b="1" u="sng" dirty="0">
              <a:cs typeface="Arial" pitchFamily="34" charset="0"/>
            </a:endParaRPr>
          </a:p>
          <a:p>
            <a:pPr marL="342900" indent="-342900">
              <a:defRPr/>
            </a:pPr>
            <a:r>
              <a:rPr lang="en-GB" sz="1400" b="1" dirty="0">
                <a:cs typeface="Arial" pitchFamily="34" charset="0"/>
              </a:rPr>
              <a:t>	</a:t>
            </a:r>
            <a:endParaRPr lang="en-GB" sz="1400" b="1" u="sng" dirty="0">
              <a:cs typeface="Arial" pitchFamily="34" charset="0"/>
            </a:endParaRPr>
          </a:p>
          <a:p>
            <a:pPr marL="342900" indent="-342900">
              <a:defRPr/>
            </a:pPr>
            <a:endParaRPr lang="en-GB" sz="1200" b="1" u="sng" dirty="0">
              <a:cs typeface="Arial" pitchFamily="34" charset="0"/>
            </a:endParaRPr>
          </a:p>
          <a:p>
            <a:pPr marL="342900" indent="-342900">
              <a:defRPr/>
            </a:pPr>
            <a:endParaRPr lang="en-GB" sz="1200" b="1" u="sng" dirty="0">
              <a:cs typeface="Arial" pitchFamily="34" charset="0"/>
            </a:endParaRPr>
          </a:p>
          <a:p>
            <a:pPr marL="342900" indent="-342900">
              <a:defRPr/>
            </a:pPr>
            <a:endParaRPr lang="en-GB" sz="1200" b="1" u="sng" dirty="0">
              <a:cs typeface="Arial" pitchFamily="34" charset="0"/>
            </a:endParaRPr>
          </a:p>
          <a:p>
            <a:pPr marL="342900" indent="-342900">
              <a:defRPr/>
            </a:pPr>
            <a:endParaRPr lang="en-GB" sz="1200" b="1" u="sng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b="1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b="1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b="1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GB" sz="1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marL="342900" indent="-342900">
              <a:defRPr/>
            </a:pPr>
            <a:endParaRPr lang="en-GB" sz="1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9A959-88EA-408F-80C0-4CC4AB2C4E55}"/>
              </a:ext>
            </a:extLst>
          </p:cNvPr>
          <p:cNvSpPr txBox="1"/>
          <p:nvPr/>
        </p:nvSpPr>
        <p:spPr>
          <a:xfrm>
            <a:off x="2737876" y="545165"/>
            <a:ext cx="1295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u="sng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cs typeface="Arial" pitchFamily="34" charset="0"/>
              </a:rPr>
              <a:t>ACTION</a:t>
            </a:r>
            <a:endParaRPr lang="en-US" sz="2400" b="1" u="sng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136A0750-0CAC-41F9-BCEE-E66B2D62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476" y="1656423"/>
            <a:ext cx="38173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2"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When a call is received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43">
            <a:extLst>
              <a:ext uri="{FF2B5EF4-FFF2-40B4-BE49-F238E27FC236}">
                <a16:creationId xmlns:a16="http://schemas.microsoft.com/office/drawing/2014/main" id="{EF874152-0D22-4AB8-8DE6-FAEC0127F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476" y="1104161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Contacting us 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id="{D3F614CC-B71C-4256-A993-F78A2856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12" y="2353891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3"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Legal Aid assessment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A94CFA4B-F95A-4001-898F-DDFF5B28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628" y="2984210"/>
            <a:ext cx="24835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4"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Drafting the paperwork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906724DD-197B-4600-856B-84D64F922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653" y="3608402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 startAt="5"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Going to court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50">
            <a:extLst>
              <a:ext uri="{FF2B5EF4-FFF2-40B4-BE49-F238E27FC236}">
                <a16:creationId xmlns:a16="http://schemas.microsoft.com/office/drawing/2014/main" id="{97AF9D26-ADE1-4AD3-8102-9B5FFC471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572" y="4306068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6.    Time for process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7">
            <a:extLst>
              <a:ext uri="{FF2B5EF4-FFF2-40B4-BE49-F238E27FC236}">
                <a16:creationId xmlns:a16="http://schemas.microsoft.com/office/drawing/2014/main" id="{2A95727A-DA40-47D4-991C-8156475C0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513" y="4866654"/>
            <a:ext cx="2508250" cy="2246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sz="1400" b="1" dirty="0">
                <a:cs typeface="Arial" charset="0"/>
              </a:rPr>
              <a:t>7.    Investments:</a:t>
            </a:r>
          </a:p>
          <a:p>
            <a:pPr eaLnBrk="1" hangingPunct="1">
              <a:buFontTx/>
              <a:buAutoNum type="arabicPeriod" startAt="6"/>
              <a:defRPr/>
            </a:pPr>
            <a:endParaRPr lang="en-GB" sz="1400" dirty="0">
              <a:cs typeface="Arial" charset="0"/>
            </a:endParaRPr>
          </a:p>
          <a:p>
            <a:pPr marL="685800" lvl="1" eaLnBrk="1" hangingPunct="1">
              <a:buFont typeface="Wingdings" pitchFamily="2" charset="2"/>
              <a:buChar char="ü"/>
              <a:defRPr/>
            </a:pPr>
            <a:r>
              <a:rPr lang="en-GB" sz="1400" b="1" dirty="0">
                <a:cs typeface="Arial" charset="0"/>
              </a:rPr>
              <a:t>Mapping Software</a:t>
            </a:r>
          </a:p>
          <a:p>
            <a:pPr marL="685800" lvl="1" eaLnBrk="1" hangingPunct="1">
              <a:buFont typeface="Wingdings" pitchFamily="2" charset="2"/>
              <a:buChar char="ü"/>
              <a:defRPr/>
            </a:pPr>
            <a:r>
              <a:rPr lang="en-GB" sz="1400" b="1" dirty="0">
                <a:cs typeface="Arial" charset="0"/>
              </a:rPr>
              <a:t>Assist Database</a:t>
            </a:r>
          </a:p>
          <a:p>
            <a:pPr marL="685800" lvl="1" eaLnBrk="1" hangingPunct="1">
              <a:buFont typeface="Wingdings" pitchFamily="2" charset="2"/>
              <a:buChar char="ü"/>
              <a:defRPr/>
            </a:pPr>
            <a:r>
              <a:rPr lang="en-GB" sz="1400" b="1" dirty="0">
                <a:cs typeface="Arial" charset="0"/>
              </a:rPr>
              <a:t>Refer Direct</a:t>
            </a:r>
          </a:p>
          <a:p>
            <a:pPr marL="685800" lvl="1" eaLnBrk="1" hangingPunct="1">
              <a:buFont typeface="Wingdings" pitchFamily="2" charset="2"/>
              <a:buChar char="ü"/>
              <a:defRPr/>
            </a:pPr>
            <a:r>
              <a:rPr lang="en-GB" sz="1400" b="1" dirty="0">
                <a:cs typeface="Arial" charset="0"/>
              </a:rPr>
              <a:t>App</a:t>
            </a:r>
          </a:p>
          <a:p>
            <a:pPr marL="400050" lvl="1" indent="0" eaLnBrk="1" hangingPunct="1">
              <a:defRPr/>
            </a:pPr>
            <a:endParaRPr lang="en-GB" sz="1400" dirty="0">
              <a:cs typeface="Arial" charset="0"/>
            </a:endParaRPr>
          </a:p>
          <a:p>
            <a:pPr marL="685800" lvl="1" eaLnBrk="1" hangingPunct="1">
              <a:buFont typeface="Wingdings" pitchFamily="2" charset="2"/>
              <a:buChar char="ü"/>
              <a:defRPr/>
            </a:pPr>
            <a:endParaRPr lang="en-GB" sz="1400" dirty="0">
              <a:cs typeface="Arial" charset="0"/>
            </a:endParaRPr>
          </a:p>
          <a:p>
            <a:pPr eaLnBrk="1" hangingPunct="1">
              <a:buFontTx/>
              <a:buAutoNum type="arabicPeriod" startAt="6"/>
              <a:defRPr/>
            </a:pPr>
            <a:endParaRPr lang="en-GB" sz="1400" dirty="0">
              <a:cs typeface="Arial" charset="0"/>
            </a:endParaRPr>
          </a:p>
          <a:p>
            <a:pPr marL="0" indent="0" eaLnBrk="1" hangingPunct="1">
              <a:defRPr/>
            </a:pPr>
            <a:endParaRPr lang="en-US" sz="1400" dirty="0">
              <a:cs typeface="Arial" charset="0"/>
            </a:endParaRPr>
          </a:p>
        </p:txBody>
      </p:sp>
      <p:sp>
        <p:nvSpPr>
          <p:cNvPr id="23" name="Right Arrow 28">
            <a:extLst>
              <a:ext uri="{FF2B5EF4-FFF2-40B4-BE49-F238E27FC236}">
                <a16:creationId xmlns:a16="http://schemas.microsoft.com/office/drawing/2014/main" id="{31A619B5-DFA5-49CB-BD00-FB858D7A81BF}"/>
              </a:ext>
            </a:extLst>
          </p:cNvPr>
          <p:cNvSpPr/>
          <p:nvPr/>
        </p:nvSpPr>
        <p:spPr>
          <a:xfrm>
            <a:off x="4788879" y="991681"/>
            <a:ext cx="2399861" cy="305121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ight Arrow 28">
            <a:extLst>
              <a:ext uri="{FF2B5EF4-FFF2-40B4-BE49-F238E27FC236}">
                <a16:creationId xmlns:a16="http://schemas.microsoft.com/office/drawing/2014/main" id="{04EA6991-4882-4980-8621-00C99D9414B4}"/>
              </a:ext>
            </a:extLst>
          </p:cNvPr>
          <p:cNvSpPr/>
          <p:nvPr/>
        </p:nvSpPr>
        <p:spPr>
          <a:xfrm>
            <a:off x="4788879" y="1618117"/>
            <a:ext cx="2399861" cy="346084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28">
            <a:extLst>
              <a:ext uri="{FF2B5EF4-FFF2-40B4-BE49-F238E27FC236}">
                <a16:creationId xmlns:a16="http://schemas.microsoft.com/office/drawing/2014/main" id="{74F364F9-E003-46F4-B041-39B6C244EC69}"/>
              </a:ext>
            </a:extLst>
          </p:cNvPr>
          <p:cNvSpPr/>
          <p:nvPr/>
        </p:nvSpPr>
        <p:spPr>
          <a:xfrm>
            <a:off x="4788879" y="2334122"/>
            <a:ext cx="2412718" cy="305121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ight Arrow 28">
            <a:extLst>
              <a:ext uri="{FF2B5EF4-FFF2-40B4-BE49-F238E27FC236}">
                <a16:creationId xmlns:a16="http://schemas.microsoft.com/office/drawing/2014/main" id="{98DCC757-F71F-4E04-86D2-BC45C24B4727}"/>
              </a:ext>
            </a:extLst>
          </p:cNvPr>
          <p:cNvSpPr/>
          <p:nvPr/>
        </p:nvSpPr>
        <p:spPr>
          <a:xfrm>
            <a:off x="4788879" y="2961319"/>
            <a:ext cx="2433116" cy="307777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9DB89-EFCE-4A9B-A0A3-50AB677173DD}"/>
              </a:ext>
            </a:extLst>
          </p:cNvPr>
          <p:cNvSpPr txBox="1"/>
          <p:nvPr/>
        </p:nvSpPr>
        <p:spPr>
          <a:xfrm>
            <a:off x="8186090" y="382979"/>
            <a:ext cx="1801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u="sng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FFFF00"/>
                  </a:outerShdw>
                  <a:reflection blurRad="6350" stA="60000" endA="900" endPos="60000" dist="60007" dir="5400000" sy="-100000" algn="bl" rotWithShape="0"/>
                </a:effectLst>
                <a:cs typeface="Arial" pitchFamily="34" charset="0"/>
              </a:rPr>
              <a:t>ADVANTAGE</a:t>
            </a:r>
            <a:endParaRPr lang="en-US" sz="2400" b="1" u="sng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FFFF00"/>
                </a:outerShdw>
                <a:reflection blurRad="6350" stA="60000" endA="900" endPos="60000" dist="60007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4" name="Right Arrow 28">
            <a:extLst>
              <a:ext uri="{FF2B5EF4-FFF2-40B4-BE49-F238E27FC236}">
                <a16:creationId xmlns:a16="http://schemas.microsoft.com/office/drawing/2014/main" id="{A104D408-3F28-46DB-9B04-B633BD5ACC26}"/>
              </a:ext>
            </a:extLst>
          </p:cNvPr>
          <p:cNvSpPr/>
          <p:nvPr/>
        </p:nvSpPr>
        <p:spPr>
          <a:xfrm>
            <a:off x="4789522" y="3576552"/>
            <a:ext cx="2432474" cy="339825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ight Arrow 28">
            <a:extLst>
              <a:ext uri="{FF2B5EF4-FFF2-40B4-BE49-F238E27FC236}">
                <a16:creationId xmlns:a16="http://schemas.microsoft.com/office/drawing/2014/main" id="{DF01CBB9-25E6-4031-8F06-E4AB43943C01}"/>
              </a:ext>
            </a:extLst>
          </p:cNvPr>
          <p:cNvSpPr/>
          <p:nvPr/>
        </p:nvSpPr>
        <p:spPr>
          <a:xfrm>
            <a:off x="4789522" y="4205042"/>
            <a:ext cx="2427774" cy="339826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Arrow 28">
            <a:extLst>
              <a:ext uri="{FF2B5EF4-FFF2-40B4-BE49-F238E27FC236}">
                <a16:creationId xmlns:a16="http://schemas.microsoft.com/office/drawing/2014/main" id="{8A23E413-C7DA-4E1A-9C45-5EC93526F741}"/>
              </a:ext>
            </a:extLst>
          </p:cNvPr>
          <p:cNvSpPr/>
          <p:nvPr/>
        </p:nvSpPr>
        <p:spPr>
          <a:xfrm>
            <a:off x="4788880" y="4784272"/>
            <a:ext cx="2435024" cy="307777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EB3FC8-7E75-466F-AB35-981289D66859}"/>
              </a:ext>
            </a:extLst>
          </p:cNvPr>
          <p:cNvSpPr>
            <a:spLocks/>
          </p:cNvSpPr>
          <p:nvPr/>
        </p:nvSpPr>
        <p:spPr>
          <a:xfrm>
            <a:off x="7402479" y="3594718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Supporting the client all the way</a:t>
            </a:r>
            <a:endParaRPr lang="en-US" sz="1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241BA1-A7CB-46AB-ADF5-A2A2028F1B43}"/>
              </a:ext>
            </a:extLst>
          </p:cNvPr>
          <p:cNvSpPr>
            <a:spLocks/>
          </p:cNvSpPr>
          <p:nvPr/>
        </p:nvSpPr>
        <p:spPr>
          <a:xfrm>
            <a:off x="7403122" y="956523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It’s easy and fast to contact us</a:t>
            </a:r>
            <a:endParaRPr lang="en-US" sz="1400" b="1" dirty="0">
              <a:solidFill>
                <a:schemeClr val="tx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A4EDF8-9454-4866-AB43-62AF68C1191D}"/>
              </a:ext>
            </a:extLst>
          </p:cNvPr>
          <p:cNvSpPr>
            <a:spLocks/>
          </p:cNvSpPr>
          <p:nvPr/>
        </p:nvSpPr>
        <p:spPr>
          <a:xfrm>
            <a:off x="7403122" y="1613819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No time wasted to progress the order</a:t>
            </a:r>
            <a:endParaRPr lang="en-US" sz="1400" b="1" dirty="0">
              <a:solidFill>
                <a:schemeClr val="tx1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DA4A87-223E-4012-90B7-602168CC97EC}"/>
              </a:ext>
            </a:extLst>
          </p:cNvPr>
          <p:cNvSpPr>
            <a:spLocks/>
          </p:cNvSpPr>
          <p:nvPr/>
        </p:nvSpPr>
        <p:spPr>
          <a:xfrm>
            <a:off x="7403121" y="2269907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Every client is assessed </a:t>
            </a:r>
            <a:endParaRPr lang="en-US" sz="1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C26BE6-DEA4-43BB-B906-1B55E9400367}"/>
              </a:ext>
            </a:extLst>
          </p:cNvPr>
          <p:cNvSpPr>
            <a:spLocks/>
          </p:cNvSpPr>
          <p:nvPr/>
        </p:nvSpPr>
        <p:spPr>
          <a:xfrm>
            <a:off x="7403121" y="2933926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Professional quality drafting</a:t>
            </a:r>
            <a:endParaRPr lang="en-US" sz="1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D2DCB5-A164-4DA3-B925-712A59DDD651}"/>
              </a:ext>
            </a:extLst>
          </p:cNvPr>
          <p:cNvSpPr>
            <a:spLocks/>
          </p:cNvSpPr>
          <p:nvPr/>
        </p:nvSpPr>
        <p:spPr>
          <a:xfrm>
            <a:off x="7403121" y="4914787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Technical solutions for client information</a:t>
            </a:r>
            <a:endParaRPr lang="en-US" sz="1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8045AA-39ED-4C1A-8348-B82F389B253C}"/>
              </a:ext>
            </a:extLst>
          </p:cNvPr>
          <p:cNvSpPr>
            <a:spLocks/>
          </p:cNvSpPr>
          <p:nvPr/>
        </p:nvSpPr>
        <p:spPr>
          <a:xfrm>
            <a:off x="7402479" y="4255615"/>
            <a:ext cx="3355550" cy="4556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Legal protection within 24 hours</a:t>
            </a:r>
            <a:endParaRPr lang="en-US" sz="1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2">
            <a:extLst>
              <a:ext uri="{FF2B5EF4-FFF2-40B4-BE49-F238E27FC236}">
                <a16:creationId xmlns:a16="http://schemas.microsoft.com/office/drawing/2014/main" id="{68290F52-B53C-4A8C-8D6F-7C8289DA8058}"/>
              </a:ext>
            </a:extLst>
          </p:cNvPr>
          <p:cNvSpPr txBox="1">
            <a:spLocks/>
          </p:cNvSpPr>
          <p:nvPr/>
        </p:nvSpPr>
        <p:spPr>
          <a:xfrm rot="16200000">
            <a:off x="-907864" y="2639112"/>
            <a:ext cx="4139953" cy="932050"/>
          </a:xfrm>
          <a:prstGeom prst="rect">
            <a:avLst/>
          </a:prstGeom>
        </p:spPr>
        <p:txBody>
          <a:bodyPr vert="horz" wrap="square" lIns="0" tIns="2235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79600"/>
              </a:lnSpc>
              <a:spcBef>
                <a:spcPts val="1760"/>
              </a:spcBef>
            </a:pPr>
            <a:r>
              <a:rPr lang="en-US" sz="5400" b="1" spc="-45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Poppins" panose="00000500000000000000" pitchFamily="2" charset="0"/>
              </a:rPr>
              <a:t>Summary</a:t>
            </a:r>
            <a:endParaRPr lang="en-US" sz="5400" b="1" dirty="0">
              <a:solidFill>
                <a:schemeClr val="bg2">
                  <a:lumMod val="50000"/>
                </a:schemeClr>
              </a:solidFill>
              <a:latin typeface="Bradley Hand ITC" panose="03070402050302030203" pitchFamily="66" charset="0"/>
              <a:ea typeface="Verdana" panose="020B060403050404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4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olding, wearing, food, person&#10;&#10;Description automatically generated">
            <a:extLst>
              <a:ext uri="{FF2B5EF4-FFF2-40B4-BE49-F238E27FC236}">
                <a16:creationId xmlns:a16="http://schemas.microsoft.com/office/drawing/2014/main" id="{041497EB-2F50-4146-B704-C9DFC39AE7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-95250" y="-1"/>
            <a:ext cx="122872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665804-C7C5-4CBF-BC32-9938EA15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69" y="3871729"/>
            <a:ext cx="5612130" cy="3208653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Brian Reilly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Training Manager – Southern England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Email:  brian.reilly</a:t>
            </a:r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@ncdv.org.uk</a:t>
            </a: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br>
              <a:rPr lang="en-GB" sz="1050" dirty="0">
                <a:solidFill>
                  <a:srgbClr val="FFFF00"/>
                </a:solidFill>
                <a:latin typeface="Poppins" panose="00000500000000000000" pitchFamily="50" charset="0"/>
                <a:cs typeface="Poppins" panose="00000500000000000000" pitchFamily="50" charset="0"/>
              </a:rPr>
            </a:br>
            <a:endParaRPr lang="en-GB" sz="105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99D0CB6-2ADA-4AE2-A932-F1864A108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95" y="397461"/>
            <a:ext cx="2612571" cy="20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4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9;p17">
            <a:extLst>
              <a:ext uri="{FF2B5EF4-FFF2-40B4-BE49-F238E27FC236}">
                <a16:creationId xmlns:a16="http://schemas.microsoft.com/office/drawing/2014/main" id="{B2C5D668-6F26-4BC7-8CBE-ED3F8BCA98BA}"/>
              </a:ext>
            </a:extLst>
          </p:cNvPr>
          <p:cNvSpPr/>
          <p:nvPr/>
        </p:nvSpPr>
        <p:spPr>
          <a:xfrm>
            <a:off x="417807" y="362815"/>
            <a:ext cx="6072843" cy="95214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DEFINITION OF DOMESTIC ABUSE </a:t>
            </a:r>
            <a:endParaRPr sz="2400" dirty="0">
              <a:solidFill>
                <a:schemeClr val="dk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AE5D8-E3D1-4E0B-8FA2-79BC9E64FAAB}"/>
              </a:ext>
            </a:extLst>
          </p:cNvPr>
          <p:cNvSpPr txBox="1"/>
          <p:nvPr/>
        </p:nvSpPr>
        <p:spPr>
          <a:xfrm>
            <a:off x="263473" y="1525346"/>
            <a:ext cx="70830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 Domestic Abuse Act 2021 defines domestic abuse as any incident or pattern of incidents between those aged 16 and over who: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current or former partners, are related, had or have parental responsibilities for the same child, been in a relationship of significant duration (e.g. 3 months) 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Act outlines the following behaviours as abuse: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Physical or sexual abuse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Violent or threatening behaviour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Controlling or coercive behaviour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Economic abuse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Psychological, emotional, or other abuse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32313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 recognises children as victims in their own right who are related and who see, hear, or are impacted by the abuse.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17D6CB74-B846-490F-9261-8D63896E3865}"/>
              </a:ext>
            </a:extLst>
          </p:cNvPr>
          <p:cNvSpPr/>
          <p:nvPr/>
        </p:nvSpPr>
        <p:spPr>
          <a:xfrm rot="5400000">
            <a:off x="-46196" y="-28155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C8318-21D0-4A50-A9E9-C7D766A9F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32" y="-126897"/>
            <a:ext cx="4918755" cy="733498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F3644F6-53E1-47B6-A564-0B401DA9DA30}"/>
              </a:ext>
            </a:extLst>
          </p:cNvPr>
          <p:cNvSpPr/>
          <p:nvPr/>
        </p:nvSpPr>
        <p:spPr>
          <a:xfrm>
            <a:off x="90435" y="130630"/>
            <a:ext cx="11939910" cy="662186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8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45EFB-4EDA-451D-9034-EA81606FECB0}"/>
              </a:ext>
            </a:extLst>
          </p:cNvPr>
          <p:cNvSpPr txBox="1"/>
          <p:nvPr/>
        </p:nvSpPr>
        <p:spPr>
          <a:xfrm>
            <a:off x="6197251" y="755279"/>
            <a:ext cx="5800480" cy="533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r>
              <a:rPr lang="en-GB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      NCDV specialises in obtaining:  </a:t>
            </a: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r>
              <a:rPr lang="en-GB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	Non Molestation, Occupation &amp; 	Prohibited Steps Orders</a:t>
            </a: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endParaRPr lang="en-GB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endParaRPr lang="en-GB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r>
              <a:rPr lang="en-GB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       Background: </a:t>
            </a: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r>
              <a:rPr lang="en-GB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	Established 2002 by Dr Steve Connor OBE </a:t>
            </a: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endParaRPr lang="en-GB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endParaRPr lang="en-GB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r>
              <a:rPr lang="en-GB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       Trained over 130,000 Police Officers,</a:t>
            </a: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r>
              <a:rPr lang="en-GB" altLang="en-US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GB" alt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and 5000+ McKenzie Friends  </a:t>
            </a: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endParaRPr lang="en-GB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Clr>
                <a:srgbClr val="C7C205"/>
              </a:buClr>
              <a:defRPr/>
            </a:pPr>
            <a:endParaRPr lang="en-GB" alt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Clr>
                <a:srgbClr val="C7C205"/>
              </a:buClr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       60% of referrals from Police across England </a:t>
            </a:r>
          </a:p>
          <a:p>
            <a:pPr>
              <a:lnSpc>
                <a:spcPct val="120000"/>
              </a:lnSpc>
              <a:buClr>
                <a:srgbClr val="C7C205"/>
              </a:buClr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Clr>
                <a:srgbClr val="C7C205"/>
              </a:buClr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20000"/>
              </a:lnSpc>
              <a:buClr>
                <a:srgbClr val="C7C205"/>
              </a:buClr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       40% from DA services, local authorities,</a:t>
            </a:r>
          </a:p>
          <a:p>
            <a:pPr>
              <a:lnSpc>
                <a:spcPct val="120000"/>
              </a:lnSpc>
              <a:buClr>
                <a:srgbClr val="C7C205"/>
              </a:buClr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     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             IDVA/ISVAs and Safeguarding </a:t>
            </a:r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92B423-22D4-4FF0-8F6A-A7CD12DB0FAC}"/>
              </a:ext>
            </a:extLst>
          </p:cNvPr>
          <p:cNvSpPr/>
          <p:nvPr/>
        </p:nvSpPr>
        <p:spPr>
          <a:xfrm>
            <a:off x="0" y="1"/>
            <a:ext cx="599475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3267C-D1B6-4664-9508-182F2C3F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7962"/>
            <a:ext cx="5994752" cy="424003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12864DD-E452-4B4A-9A64-B64C34524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42" y="100483"/>
            <a:ext cx="7464062" cy="736293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ECDD649-B4E0-4B9E-A132-9F0E4FB1A8FA}"/>
              </a:ext>
            </a:extLst>
          </p:cNvPr>
          <p:cNvGrpSpPr/>
          <p:nvPr/>
        </p:nvGrpSpPr>
        <p:grpSpPr>
          <a:xfrm>
            <a:off x="5770143" y="792730"/>
            <a:ext cx="406120" cy="378764"/>
            <a:chOff x="452673" y="1631501"/>
            <a:chExt cx="454689" cy="43390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A64C9E-67F1-460B-A2A9-3D826144CC41}"/>
                </a:ext>
              </a:extLst>
            </p:cNvPr>
            <p:cNvSpPr/>
            <p:nvPr/>
          </p:nvSpPr>
          <p:spPr>
            <a:xfrm>
              <a:off x="452673" y="1631501"/>
              <a:ext cx="454689" cy="433905"/>
            </a:xfrm>
            <a:prstGeom prst="rect">
              <a:avLst/>
            </a:prstGeom>
            <a:solidFill>
              <a:srgbClr val="FAF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2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C2166B9-8C47-4785-9EE4-B78BF2519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4" y="1700269"/>
              <a:ext cx="318654" cy="31865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692831-4D2F-42F0-829E-029FD4342E57}"/>
              </a:ext>
            </a:extLst>
          </p:cNvPr>
          <p:cNvGrpSpPr/>
          <p:nvPr/>
        </p:nvGrpSpPr>
        <p:grpSpPr>
          <a:xfrm>
            <a:off x="5770143" y="2049816"/>
            <a:ext cx="406120" cy="378764"/>
            <a:chOff x="452673" y="1631501"/>
            <a:chExt cx="454689" cy="43390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255CF0-889F-4152-ACD7-840AE82BCC70}"/>
                </a:ext>
              </a:extLst>
            </p:cNvPr>
            <p:cNvSpPr/>
            <p:nvPr/>
          </p:nvSpPr>
          <p:spPr>
            <a:xfrm>
              <a:off x="452673" y="1631501"/>
              <a:ext cx="454689" cy="433905"/>
            </a:xfrm>
            <a:prstGeom prst="rect">
              <a:avLst/>
            </a:prstGeom>
            <a:solidFill>
              <a:srgbClr val="FAF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6" name="Picture 2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49502DC-4B24-4274-B590-1AF6F4FEF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4" y="1700269"/>
              <a:ext cx="318654" cy="31865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9FB79E-38A9-40ED-BFE6-8F3FBC5D101B}"/>
              </a:ext>
            </a:extLst>
          </p:cNvPr>
          <p:cNvGrpSpPr/>
          <p:nvPr/>
        </p:nvGrpSpPr>
        <p:grpSpPr>
          <a:xfrm>
            <a:off x="5767987" y="3239618"/>
            <a:ext cx="406120" cy="378764"/>
            <a:chOff x="452673" y="1631501"/>
            <a:chExt cx="454689" cy="43390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8790C1-6F67-49A4-8472-76831D28581E}"/>
                </a:ext>
              </a:extLst>
            </p:cNvPr>
            <p:cNvSpPr/>
            <p:nvPr/>
          </p:nvSpPr>
          <p:spPr>
            <a:xfrm>
              <a:off x="452673" y="1631501"/>
              <a:ext cx="454689" cy="433905"/>
            </a:xfrm>
            <a:prstGeom prst="rect">
              <a:avLst/>
            </a:prstGeom>
            <a:solidFill>
              <a:srgbClr val="FAF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9" name="Picture 2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71146B6-1BEA-4F18-8F85-85ADA8CC8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4" y="1700269"/>
              <a:ext cx="318654" cy="31865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E8953B-E5B4-4092-80D7-E390737C2761}"/>
              </a:ext>
            </a:extLst>
          </p:cNvPr>
          <p:cNvGrpSpPr/>
          <p:nvPr/>
        </p:nvGrpSpPr>
        <p:grpSpPr>
          <a:xfrm>
            <a:off x="5779559" y="4359217"/>
            <a:ext cx="406120" cy="378764"/>
            <a:chOff x="452673" y="1631501"/>
            <a:chExt cx="454689" cy="43390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B83A79-330D-4994-AF47-66E67E7BD91E}"/>
                </a:ext>
              </a:extLst>
            </p:cNvPr>
            <p:cNvSpPr/>
            <p:nvPr/>
          </p:nvSpPr>
          <p:spPr>
            <a:xfrm>
              <a:off x="452673" y="1631501"/>
              <a:ext cx="454689" cy="433905"/>
            </a:xfrm>
            <a:prstGeom prst="rect">
              <a:avLst/>
            </a:prstGeom>
            <a:solidFill>
              <a:srgbClr val="FAF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2" name="Picture 3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CDA0999-7C62-461C-93B7-83DDDBEF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4" y="1700269"/>
              <a:ext cx="318654" cy="31865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FF30E6-E8B8-4DA7-87BF-90CFAB0B1326}"/>
              </a:ext>
            </a:extLst>
          </p:cNvPr>
          <p:cNvGrpSpPr/>
          <p:nvPr/>
        </p:nvGrpSpPr>
        <p:grpSpPr>
          <a:xfrm>
            <a:off x="5767987" y="5359637"/>
            <a:ext cx="406120" cy="378764"/>
            <a:chOff x="452673" y="1631501"/>
            <a:chExt cx="454689" cy="43390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6B9DC65-3DD6-43E3-A9EC-588A8B4E0739}"/>
                </a:ext>
              </a:extLst>
            </p:cNvPr>
            <p:cNvSpPr/>
            <p:nvPr/>
          </p:nvSpPr>
          <p:spPr>
            <a:xfrm>
              <a:off x="452673" y="1631501"/>
              <a:ext cx="454689" cy="433905"/>
            </a:xfrm>
            <a:prstGeom prst="rect">
              <a:avLst/>
            </a:prstGeom>
            <a:solidFill>
              <a:srgbClr val="FAF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5" name="Picture 3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5F921E-71A5-4C25-9083-FEB11A73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4" y="1700269"/>
              <a:ext cx="318654" cy="318654"/>
            </a:xfrm>
            <a:prstGeom prst="rect">
              <a:avLst/>
            </a:prstGeom>
          </p:spPr>
        </p:pic>
      </p:grp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F110058D-97EF-4DF0-951B-B67590F788C4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684DCE-1EAA-4152-8295-C8708E6E42A4}"/>
              </a:ext>
            </a:extLst>
          </p:cNvPr>
          <p:cNvSpPr/>
          <p:nvPr/>
        </p:nvSpPr>
        <p:spPr>
          <a:xfrm>
            <a:off x="90435" y="130630"/>
            <a:ext cx="11939910" cy="662186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45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461A37-19FF-434E-9E31-DEF05DEA9E5C}"/>
              </a:ext>
            </a:extLst>
          </p:cNvPr>
          <p:cNvSpPr/>
          <p:nvPr/>
        </p:nvSpPr>
        <p:spPr>
          <a:xfrm>
            <a:off x="0" y="5305531"/>
            <a:ext cx="12078119" cy="15524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bject 4"/>
          <p:cNvSpPr txBox="1"/>
          <p:nvPr/>
        </p:nvSpPr>
        <p:spPr>
          <a:xfrm>
            <a:off x="3882266" y="371788"/>
            <a:ext cx="4417305" cy="167545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algn="ctr">
              <a:spcBef>
                <a:spcPts val="1245"/>
              </a:spcBef>
            </a:pPr>
            <a:r>
              <a:rPr lang="en-US" sz="3650" spc="-10" dirty="0"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NCDV </a:t>
            </a:r>
            <a:r>
              <a:rPr sz="3650" spc="-10" dirty="0"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Re</a:t>
            </a:r>
            <a:r>
              <a:rPr lang="en-US" sz="3650" spc="-10" dirty="0"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ferrals</a:t>
            </a:r>
            <a:r>
              <a:rPr lang="en-US" sz="365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ts val="1245"/>
              </a:spcBef>
            </a:pPr>
            <a:r>
              <a:rPr lang="en-US" sz="28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  <a:endParaRPr sz="28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10"/>
              </a:spcBef>
            </a:pPr>
            <a:endParaRPr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3379"/>
              </p:ext>
            </p:extLst>
          </p:nvPr>
        </p:nvGraphicFramePr>
        <p:xfrm>
          <a:off x="2738428" y="1836231"/>
          <a:ext cx="6704984" cy="30204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1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9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en-US" sz="1400" b="1" spc="1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Referrals</a:t>
                      </a: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en-US" sz="1400" b="1" spc="1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Received</a:t>
                      </a: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sz="1400" b="1" spc="5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R</a:t>
                      </a:r>
                      <a:r>
                        <a:rPr lang="en-US" sz="1400" b="1" spc="5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esulted in </a:t>
                      </a: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en-US" sz="1400" b="1" spc="5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Protective Order</a:t>
                      </a: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en-US" sz="1400" b="1" spc="5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Pro Bono Injunctions</a:t>
                      </a: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en-US" sz="1400" b="1" spc="1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% of </a:t>
                      </a:r>
                    </a:p>
                    <a:p>
                      <a:pPr marL="101600" algn="ctr">
                        <a:lnSpc>
                          <a:spcPct val="100000"/>
                        </a:lnSpc>
                      </a:pPr>
                      <a:r>
                        <a:rPr lang="en-US" sz="1400" b="1" spc="1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Verdana" panose="020B0604030504040204" pitchFamily="34" charset="0"/>
                          <a:cs typeface="Poppins" panose="00000500000000000000" pitchFamily="2" charset="0"/>
                        </a:rPr>
                        <a:t>UK Injunctions</a:t>
                      </a:r>
                      <a:endParaRPr sz="1400" b="1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Verdana" panose="020B0604030504040204" pitchFamily="34" charset="0"/>
                        <a:cs typeface="Poppins" panose="00000500000000000000" pitchFamily="2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92,438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4,000</a:t>
                      </a:r>
                      <a:endParaRPr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254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39%</a:t>
                      </a:r>
                      <a:endParaRPr sz="2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DC3EF0-4311-4B4D-ACAE-C4304E846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463" y="-1523686"/>
            <a:ext cx="7362930" cy="73629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1EC2D2D-A304-48BD-9918-59035E15544A}"/>
              </a:ext>
            </a:extLst>
          </p:cNvPr>
          <p:cNvSpPr/>
          <p:nvPr/>
        </p:nvSpPr>
        <p:spPr>
          <a:xfrm>
            <a:off x="190919" y="190919"/>
            <a:ext cx="11766619" cy="653142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8A7E3E6-5F1F-43BC-9461-A165DD30BBEB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D24F42B-26F1-42F6-9544-EB4515696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650">
            <a:off x="5703135" y="5564165"/>
            <a:ext cx="931995" cy="9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E728BD-E592-42AB-BB2F-75DBADE2E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3667"/>
            <a:ext cx="6539908" cy="43599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DCA37E-ACE1-4499-820C-F4930103AEA0}"/>
              </a:ext>
            </a:extLst>
          </p:cNvPr>
          <p:cNvSpPr/>
          <p:nvPr/>
        </p:nvSpPr>
        <p:spPr>
          <a:xfrm>
            <a:off x="-1727" y="0"/>
            <a:ext cx="6539908" cy="268129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94E2D-E391-4D3E-8528-B0C30ECBC403}"/>
              </a:ext>
            </a:extLst>
          </p:cNvPr>
          <p:cNvSpPr txBox="1"/>
          <p:nvPr/>
        </p:nvSpPr>
        <p:spPr>
          <a:xfrm>
            <a:off x="544756" y="850168"/>
            <a:ext cx="5551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Benefits of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Civil Protective Orders</a:t>
            </a:r>
            <a:endParaRPr lang="en-GB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0940A-201D-487F-9E5E-9EAB7CFEE51C}"/>
              </a:ext>
            </a:extLst>
          </p:cNvPr>
          <p:cNvSpPr txBox="1"/>
          <p:nvPr/>
        </p:nvSpPr>
        <p:spPr>
          <a:xfrm>
            <a:off x="6974761" y="362383"/>
            <a:ext cx="467248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Empowerment; taking control </a:t>
            </a:r>
          </a:p>
          <a:p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Speedy and flexible protection of victim and children</a:t>
            </a:r>
          </a:p>
          <a:p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Improved feelings of safety and wellbeing</a:t>
            </a:r>
          </a:p>
          <a:p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Clarity for workplaces, schools, and agencies such as Housing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A break, pause or an end </a:t>
            </a: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in the cycle of abuse – usually 6-12 months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Allows victim/s space to begin long term recovery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Breaches may result in prosecution and/or custodial sentence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Civil Court – “balance of probabilities”</a:t>
            </a:r>
          </a:p>
          <a:p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Referring your client is free!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74D133-312B-420C-9256-28B8C686D2CC}"/>
              </a:ext>
            </a:extLst>
          </p:cNvPr>
          <p:cNvGrpSpPr/>
          <p:nvPr/>
        </p:nvGrpSpPr>
        <p:grpSpPr>
          <a:xfrm>
            <a:off x="6359109" y="416588"/>
            <a:ext cx="406120" cy="378764"/>
            <a:chOff x="452673" y="1631501"/>
            <a:chExt cx="454689" cy="43390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177700-1265-4FAD-B5B9-1566F7A90D6E}"/>
                </a:ext>
              </a:extLst>
            </p:cNvPr>
            <p:cNvSpPr/>
            <p:nvPr/>
          </p:nvSpPr>
          <p:spPr>
            <a:xfrm>
              <a:off x="452673" y="1631501"/>
              <a:ext cx="454689" cy="433905"/>
            </a:xfrm>
            <a:prstGeom prst="rect">
              <a:avLst/>
            </a:prstGeom>
            <a:solidFill>
              <a:srgbClr val="FAF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39" name="Picture 3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222E336-ADD5-4625-A9B1-2D3B6C3D9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4" y="1700269"/>
              <a:ext cx="318654" cy="318654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631BE-5E1A-475C-9E24-0D65B3010611}"/>
              </a:ext>
            </a:extLst>
          </p:cNvPr>
          <p:cNvSpPr/>
          <p:nvPr/>
        </p:nvSpPr>
        <p:spPr>
          <a:xfrm>
            <a:off x="170822" y="170822"/>
            <a:ext cx="11806813" cy="656157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F110058D-97EF-4DF0-951B-B67590F788C4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7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CF43BCA-35DA-4175-B586-FBBF502E73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7181"/>
            <a:ext cx="12691068" cy="8711889"/>
          </a:xfrm>
          <a:prstGeom prst="rect">
            <a:avLst/>
          </a:prstGeom>
        </p:spPr>
      </p:pic>
      <p:sp>
        <p:nvSpPr>
          <p:cNvPr id="49" name="Striped Right Arrow 44">
            <a:extLst>
              <a:ext uri="{FF2B5EF4-FFF2-40B4-BE49-F238E27FC236}">
                <a16:creationId xmlns:a16="http://schemas.microsoft.com/office/drawing/2014/main" id="{B54DD939-D75B-4134-A8BC-0DADE319C9B5}"/>
              </a:ext>
            </a:extLst>
          </p:cNvPr>
          <p:cNvSpPr/>
          <p:nvPr/>
        </p:nvSpPr>
        <p:spPr>
          <a:xfrm rot="5400000">
            <a:off x="4221080" y="5597925"/>
            <a:ext cx="534463" cy="198279"/>
          </a:xfrm>
          <a:prstGeom prst="stripedRightArrow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1266" name="TextBox 1">
            <a:extLst>
              <a:ext uri="{FF2B5EF4-FFF2-40B4-BE49-F238E27FC236}">
                <a16:creationId xmlns:a16="http://schemas.microsoft.com/office/drawing/2014/main" id="{B5EC3D3D-4151-49B9-B763-47FA3D667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234" y="4809158"/>
            <a:ext cx="39823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Client Pathways</a:t>
            </a:r>
            <a:endParaRPr lang="en-US" altLang="en-US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5BEEE0-0F64-4194-AE08-FEFDB8280FE2}"/>
              </a:ext>
            </a:extLst>
          </p:cNvPr>
          <p:cNvSpPr/>
          <p:nvPr/>
        </p:nvSpPr>
        <p:spPr>
          <a:xfrm>
            <a:off x="1708150" y="710900"/>
            <a:ext cx="2522728" cy="609600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First Steps Team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6DD917-E05F-4038-8583-447FD429D49B}"/>
              </a:ext>
            </a:extLst>
          </p:cNvPr>
          <p:cNvSpPr/>
          <p:nvPr/>
        </p:nvSpPr>
        <p:spPr>
          <a:xfrm>
            <a:off x="1739900" y="1799300"/>
            <a:ext cx="2519552" cy="609600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Case Assessment 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3685F9-537C-48E3-B29E-C0D7364D3D74}"/>
              </a:ext>
            </a:extLst>
          </p:cNvPr>
          <p:cNvSpPr/>
          <p:nvPr/>
        </p:nvSpPr>
        <p:spPr>
          <a:xfrm>
            <a:off x="947192" y="4592919"/>
            <a:ext cx="1850232" cy="1017255"/>
          </a:xfrm>
          <a:prstGeom prst="roundRect">
            <a:avLst/>
          </a:prstGeom>
          <a:solidFill>
            <a:srgbClr val="F7FC1C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On Notice</a:t>
            </a:r>
          </a:p>
          <a:p>
            <a:pPr algn="ctr">
              <a:defRPr/>
            </a:pPr>
            <a:endParaRPr lang="en-GB" sz="1400" b="1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Perpetrator </a:t>
            </a:r>
            <a:r>
              <a:rPr lang="en-GB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IS</a:t>
            </a:r>
            <a:r>
              <a:rPr lang="en-GB" sz="10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 aware</a:t>
            </a:r>
            <a:endParaRPr lang="en-US" sz="10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741BA1-65D4-4FA9-819D-75BE356718D0}"/>
              </a:ext>
            </a:extLst>
          </p:cNvPr>
          <p:cNvSpPr/>
          <p:nvPr/>
        </p:nvSpPr>
        <p:spPr>
          <a:xfrm>
            <a:off x="6530583" y="2408900"/>
            <a:ext cx="4574302" cy="2043401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B940AA-B629-4CF2-8A52-109C091D967B}"/>
              </a:ext>
            </a:extLst>
          </p:cNvPr>
          <p:cNvSpPr/>
          <p:nvPr/>
        </p:nvSpPr>
        <p:spPr>
          <a:xfrm>
            <a:off x="3380665" y="4583127"/>
            <a:ext cx="2075589" cy="1017255"/>
          </a:xfrm>
          <a:prstGeom prst="roundRect">
            <a:avLst/>
          </a:prstGeom>
          <a:solidFill>
            <a:srgbClr val="F7FC1C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Without Notice</a:t>
            </a: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(Emergency Application)</a:t>
            </a:r>
          </a:p>
          <a:p>
            <a:pPr algn="ctr">
              <a:defRPr/>
            </a:pPr>
            <a:endParaRPr lang="en-GB" sz="10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Perpetrator </a:t>
            </a:r>
            <a:r>
              <a:rPr lang="en-GB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NOT</a:t>
            </a:r>
            <a:r>
              <a:rPr lang="en-GB" sz="10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 aware</a:t>
            </a:r>
            <a:endParaRPr lang="en-US" sz="10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algn="ctr">
              <a:defRPr/>
            </a:pP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A7A8AB0-B592-4565-90D2-0AAC363281B0}"/>
              </a:ext>
            </a:extLst>
          </p:cNvPr>
          <p:cNvSpPr/>
          <p:nvPr/>
        </p:nvSpPr>
        <p:spPr>
          <a:xfrm>
            <a:off x="1658311" y="2902716"/>
            <a:ext cx="2747512" cy="112524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Family Law Act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Court Bail 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DVPN/DVPO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Existing Solicitor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Association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0" name="Striped Right Arrow 44">
            <a:extLst>
              <a:ext uri="{FF2B5EF4-FFF2-40B4-BE49-F238E27FC236}">
                <a16:creationId xmlns:a16="http://schemas.microsoft.com/office/drawing/2014/main" id="{94AB0A07-D411-4C90-B165-6F761D4F9B8A}"/>
              </a:ext>
            </a:extLst>
          </p:cNvPr>
          <p:cNvSpPr/>
          <p:nvPr/>
        </p:nvSpPr>
        <p:spPr>
          <a:xfrm rot="5400000">
            <a:off x="2702282" y="1437287"/>
            <a:ext cx="534463" cy="198279"/>
          </a:xfrm>
          <a:prstGeom prst="stripedRightArrow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32524B04-5F0E-40CD-BEA0-D0EE21F87612}"/>
              </a:ext>
            </a:extLst>
          </p:cNvPr>
          <p:cNvSpPr/>
          <p:nvPr/>
        </p:nvSpPr>
        <p:spPr>
          <a:xfrm rot="5400000">
            <a:off x="2702282" y="2568515"/>
            <a:ext cx="534463" cy="198279"/>
          </a:xfrm>
          <a:prstGeom prst="stripedRightArrow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7" name="Striped Right Arrow 44">
            <a:extLst>
              <a:ext uri="{FF2B5EF4-FFF2-40B4-BE49-F238E27FC236}">
                <a16:creationId xmlns:a16="http://schemas.microsoft.com/office/drawing/2014/main" id="{1B05DF04-573B-4935-A536-EDFD5BC9D3B9}"/>
              </a:ext>
            </a:extLst>
          </p:cNvPr>
          <p:cNvSpPr/>
          <p:nvPr/>
        </p:nvSpPr>
        <p:spPr>
          <a:xfrm rot="5400000">
            <a:off x="1703618" y="4203299"/>
            <a:ext cx="534463" cy="198279"/>
          </a:xfrm>
          <a:prstGeom prst="stripedRightArrow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8" name="Striped Right Arrow 44">
            <a:extLst>
              <a:ext uri="{FF2B5EF4-FFF2-40B4-BE49-F238E27FC236}">
                <a16:creationId xmlns:a16="http://schemas.microsoft.com/office/drawing/2014/main" id="{BEC91D29-E9E4-4F29-BAE6-787F5542DB51}"/>
              </a:ext>
            </a:extLst>
          </p:cNvPr>
          <p:cNvSpPr/>
          <p:nvPr/>
        </p:nvSpPr>
        <p:spPr>
          <a:xfrm rot="5400000">
            <a:off x="3639390" y="4214729"/>
            <a:ext cx="534463" cy="198279"/>
          </a:xfrm>
          <a:prstGeom prst="stripedRightArrow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3CA64A6-BE4C-4B00-AC1D-CA93A2309A83}"/>
              </a:ext>
            </a:extLst>
          </p:cNvPr>
          <p:cNvSpPr/>
          <p:nvPr/>
        </p:nvSpPr>
        <p:spPr>
          <a:xfrm>
            <a:off x="3380665" y="5697065"/>
            <a:ext cx="2075588" cy="70196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Abusive activity in the last 10 days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Down Arrow 28">
            <a:extLst>
              <a:ext uri="{FF2B5EF4-FFF2-40B4-BE49-F238E27FC236}">
                <a16:creationId xmlns:a16="http://schemas.microsoft.com/office/drawing/2014/main" id="{3DFD571A-3263-439D-91CD-3495AB0D1599}"/>
              </a:ext>
            </a:extLst>
          </p:cNvPr>
          <p:cNvSpPr/>
          <p:nvPr/>
        </p:nvSpPr>
        <p:spPr>
          <a:xfrm rot="10800000">
            <a:off x="7715353" y="3121740"/>
            <a:ext cx="152400" cy="904875"/>
          </a:xfrm>
          <a:prstGeom prst="downArrow">
            <a:avLst>
              <a:gd name="adj1" fmla="val 100000"/>
              <a:gd name="adj2" fmla="val 63849"/>
            </a:avLst>
          </a:prstGeom>
          <a:solidFill>
            <a:schemeClr val="bg1"/>
          </a:solidFill>
          <a:ln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Down Arrow 33">
            <a:extLst>
              <a:ext uri="{FF2B5EF4-FFF2-40B4-BE49-F238E27FC236}">
                <a16:creationId xmlns:a16="http://schemas.microsoft.com/office/drawing/2014/main" id="{929A242C-C0AC-4ED9-9741-BF4239A18C69}"/>
              </a:ext>
            </a:extLst>
          </p:cNvPr>
          <p:cNvSpPr/>
          <p:nvPr/>
        </p:nvSpPr>
        <p:spPr>
          <a:xfrm rot="7400994">
            <a:off x="7516661" y="3271888"/>
            <a:ext cx="103188" cy="531813"/>
          </a:xfrm>
          <a:prstGeom prst="downArrow">
            <a:avLst>
              <a:gd name="adj1" fmla="val 100000"/>
              <a:gd name="adj2" fmla="val 63849"/>
            </a:avLst>
          </a:prstGeom>
          <a:solidFill>
            <a:schemeClr val="bg1"/>
          </a:solidFill>
          <a:ln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9A405-AC29-4502-92E6-B5D76C12E21B}"/>
              </a:ext>
            </a:extLst>
          </p:cNvPr>
          <p:cNvSpPr txBox="1"/>
          <p:nvPr/>
        </p:nvSpPr>
        <p:spPr>
          <a:xfrm>
            <a:off x="6570121" y="2632518"/>
            <a:ext cx="174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Signposting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14A22-0596-4984-8E7C-BAECA4D52C17}"/>
              </a:ext>
            </a:extLst>
          </p:cNvPr>
          <p:cNvSpPr txBox="1"/>
          <p:nvPr/>
        </p:nvSpPr>
        <p:spPr>
          <a:xfrm>
            <a:off x="8161947" y="2644170"/>
            <a:ext cx="3104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National DA Helpline</a:t>
            </a:r>
          </a:p>
          <a:p>
            <a:r>
              <a:rPr lang="en-US" sz="1600" dirty="0">
                <a:solidFill>
                  <a:schemeClr val="bg1"/>
                </a:solidFill>
              </a:rPr>
              <a:t>Women’s Aid Live Chat</a:t>
            </a:r>
          </a:p>
          <a:p>
            <a:r>
              <a:rPr lang="en-US" sz="1600" dirty="0">
                <a:solidFill>
                  <a:schemeClr val="bg1"/>
                </a:solidFill>
              </a:rPr>
              <a:t>Men’s Advice Line</a:t>
            </a:r>
          </a:p>
          <a:p>
            <a:r>
              <a:rPr lang="en-US" sz="1600" dirty="0">
                <a:solidFill>
                  <a:schemeClr val="bg1"/>
                </a:solidFill>
              </a:rPr>
              <a:t>LGBT Domestic Abuse Helpline</a:t>
            </a:r>
          </a:p>
          <a:p>
            <a:r>
              <a:rPr lang="en-US" sz="1600" dirty="0">
                <a:solidFill>
                  <a:schemeClr val="bg1"/>
                </a:solidFill>
              </a:rPr>
              <a:t>Karma Nirvana</a:t>
            </a:r>
          </a:p>
          <a:p>
            <a:r>
              <a:rPr lang="en-US" sz="1600" dirty="0">
                <a:solidFill>
                  <a:schemeClr val="bg1"/>
                </a:solidFill>
              </a:rPr>
              <a:t>Other services relevant to client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4" name="Striped Right Arrow 44">
            <a:extLst>
              <a:ext uri="{FF2B5EF4-FFF2-40B4-BE49-F238E27FC236}">
                <a16:creationId xmlns:a16="http://schemas.microsoft.com/office/drawing/2014/main" id="{7722389F-1594-4B74-94D5-BDF76E05C143}"/>
              </a:ext>
            </a:extLst>
          </p:cNvPr>
          <p:cNvSpPr/>
          <p:nvPr/>
        </p:nvSpPr>
        <p:spPr>
          <a:xfrm>
            <a:off x="4405824" y="3249375"/>
            <a:ext cx="2075746" cy="179625"/>
          </a:xfrm>
          <a:prstGeom prst="stripedRightArrow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4A3FEEA-85AC-45C8-8040-AEA53536C880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90D5C28-9B2C-42FA-BF62-A056ED2014D9}"/>
              </a:ext>
            </a:extLst>
          </p:cNvPr>
          <p:cNvSpPr/>
          <p:nvPr/>
        </p:nvSpPr>
        <p:spPr>
          <a:xfrm>
            <a:off x="3568861" y="5716033"/>
            <a:ext cx="7002750" cy="737776"/>
          </a:xfrm>
          <a:prstGeom prst="roundRect">
            <a:avLst/>
          </a:prstGeom>
          <a:solidFill>
            <a:srgbClr val="5B9BD5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COURT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50BB8B-E2AC-44AA-80C7-770F30DE3811}"/>
              </a:ext>
            </a:extLst>
          </p:cNvPr>
          <p:cNvCxnSpPr/>
          <p:nvPr/>
        </p:nvCxnSpPr>
        <p:spPr>
          <a:xfrm rot="5400000">
            <a:off x="9589707" y="5495585"/>
            <a:ext cx="533403" cy="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02D1A0-8D1E-4957-A717-5B6EDB588E0F}"/>
              </a:ext>
            </a:extLst>
          </p:cNvPr>
          <p:cNvCxnSpPr/>
          <p:nvPr/>
        </p:nvCxnSpPr>
        <p:spPr>
          <a:xfrm rot="5400000">
            <a:off x="8107047" y="5513929"/>
            <a:ext cx="533403" cy="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E05ABAF-D28C-4320-BC85-CA51A6539A94}"/>
              </a:ext>
            </a:extLst>
          </p:cNvPr>
          <p:cNvCxnSpPr>
            <a:cxnSpLocks/>
          </p:cNvCxnSpPr>
          <p:nvPr/>
        </p:nvCxnSpPr>
        <p:spPr>
          <a:xfrm rot="5400000">
            <a:off x="6660941" y="5507030"/>
            <a:ext cx="533403" cy="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DA02D5-15E3-40AE-A3E1-950106E2A3F1}"/>
              </a:ext>
            </a:extLst>
          </p:cNvPr>
          <p:cNvCxnSpPr/>
          <p:nvPr/>
        </p:nvCxnSpPr>
        <p:spPr>
          <a:xfrm rot="5400000">
            <a:off x="9552336" y="4473975"/>
            <a:ext cx="554375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165163-4029-4879-8FAC-846A7E399911}"/>
              </a:ext>
            </a:extLst>
          </p:cNvPr>
          <p:cNvCxnSpPr>
            <a:cxnSpLocks/>
          </p:cNvCxnSpPr>
          <p:nvPr/>
        </p:nvCxnSpPr>
        <p:spPr>
          <a:xfrm>
            <a:off x="4515629" y="4984659"/>
            <a:ext cx="0" cy="829611"/>
          </a:xfrm>
          <a:prstGeom prst="straightConnector1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1DB1B1-128D-4D63-BB4C-D014FDF7FCAC}"/>
              </a:ext>
            </a:extLst>
          </p:cNvPr>
          <p:cNvCxnSpPr/>
          <p:nvPr/>
        </p:nvCxnSpPr>
        <p:spPr>
          <a:xfrm rot="5400000">
            <a:off x="6650854" y="4454074"/>
            <a:ext cx="554375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Box 2">
            <a:extLst>
              <a:ext uri="{FF2B5EF4-FFF2-40B4-BE49-F238E27FC236}">
                <a16:creationId xmlns:a16="http://schemas.microsoft.com/office/drawing/2014/main" id="{9F4CBE2F-EEBC-4701-8C87-F9CEF997A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09550"/>
            <a:ext cx="283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does it cost?</a:t>
            </a: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9F8BE29-788C-4B55-930A-9F34BDD003E3}"/>
              </a:ext>
            </a:extLst>
          </p:cNvPr>
          <p:cNvSpPr/>
          <p:nvPr/>
        </p:nvSpPr>
        <p:spPr>
          <a:xfrm>
            <a:off x="7116008" y="2852048"/>
            <a:ext cx="2414646" cy="406442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Contributed Legal Aid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C9587E6-06BD-4B59-A7C1-B2C3851F2E80}"/>
              </a:ext>
            </a:extLst>
          </p:cNvPr>
          <p:cNvSpPr/>
          <p:nvPr/>
        </p:nvSpPr>
        <p:spPr>
          <a:xfrm>
            <a:off x="6211452" y="4732056"/>
            <a:ext cx="1305885" cy="590768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Paperwork Only (LIP)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3111A0F-4CB2-4030-B2ED-5FD79A733A46}"/>
              </a:ext>
            </a:extLst>
          </p:cNvPr>
          <p:cNvSpPr/>
          <p:nvPr/>
        </p:nvSpPr>
        <p:spPr>
          <a:xfrm>
            <a:off x="7693033" y="4734334"/>
            <a:ext cx="1260597" cy="570441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McKenzie Friend (LIP)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9D96F29-33DB-4A42-9EF4-AA69BDD6AB38}"/>
              </a:ext>
            </a:extLst>
          </p:cNvPr>
          <p:cNvCxnSpPr/>
          <p:nvPr/>
        </p:nvCxnSpPr>
        <p:spPr>
          <a:xfrm rot="5400000">
            <a:off x="8048049" y="4436027"/>
            <a:ext cx="554375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FF6270-EB02-47DC-B1AD-C05AC5123B26}"/>
              </a:ext>
            </a:extLst>
          </p:cNvPr>
          <p:cNvSpPr/>
          <p:nvPr/>
        </p:nvSpPr>
        <p:spPr>
          <a:xfrm>
            <a:off x="3923491" y="4714008"/>
            <a:ext cx="1184275" cy="501650"/>
          </a:xfrm>
          <a:prstGeom prst="roundRect">
            <a:avLst/>
          </a:prstGeom>
          <a:solidFill>
            <a:srgbClr val="5B9BD5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latin typeface="Arial Black" panose="020B0A04020102020204" pitchFamily="34" charset="0"/>
                <a:cs typeface="Arial" pitchFamily="34" charset="0"/>
              </a:rPr>
              <a:t>PANEL SOLICITOR</a:t>
            </a:r>
            <a:endParaRPr lang="en-US" sz="1200" dirty="0"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C29CB-4471-4ED0-A144-301998E93901}"/>
              </a:ext>
            </a:extLst>
          </p:cNvPr>
          <p:cNvCxnSpPr>
            <a:cxnSpLocks/>
          </p:cNvCxnSpPr>
          <p:nvPr/>
        </p:nvCxnSpPr>
        <p:spPr>
          <a:xfrm>
            <a:off x="8310292" y="2261987"/>
            <a:ext cx="0" cy="59344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3C49394-7814-4C3A-9095-C2317870C3D7}"/>
              </a:ext>
            </a:extLst>
          </p:cNvPr>
          <p:cNvSpPr/>
          <p:nvPr/>
        </p:nvSpPr>
        <p:spPr>
          <a:xfrm>
            <a:off x="6622927" y="3793578"/>
            <a:ext cx="3374730" cy="609600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NCDV Pro Bono Team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B34C2C-843A-4424-9673-1546E9F949CD}"/>
              </a:ext>
            </a:extLst>
          </p:cNvPr>
          <p:cNvSpPr/>
          <p:nvPr/>
        </p:nvSpPr>
        <p:spPr>
          <a:xfrm>
            <a:off x="3664741" y="2855427"/>
            <a:ext cx="1701773" cy="342489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Full Legal Aid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F0F47B-DFB8-497F-B167-C7FC35FC4B44}"/>
              </a:ext>
            </a:extLst>
          </p:cNvPr>
          <p:cNvCxnSpPr>
            <a:cxnSpLocks/>
          </p:cNvCxnSpPr>
          <p:nvPr/>
        </p:nvCxnSpPr>
        <p:spPr>
          <a:xfrm>
            <a:off x="4515628" y="2239458"/>
            <a:ext cx="0" cy="61596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21F8F9-05E6-4950-8E43-F20074DCA4C1}"/>
              </a:ext>
            </a:extLst>
          </p:cNvPr>
          <p:cNvCxnSpPr>
            <a:cxnSpLocks/>
          </p:cNvCxnSpPr>
          <p:nvPr/>
        </p:nvCxnSpPr>
        <p:spPr>
          <a:xfrm>
            <a:off x="4493720" y="3233426"/>
            <a:ext cx="21909" cy="148058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24A9F2-C46D-4E91-A5FD-24F119CF67D4}"/>
              </a:ext>
            </a:extLst>
          </p:cNvPr>
          <p:cNvSpPr txBox="1"/>
          <p:nvPr/>
        </p:nvSpPr>
        <p:spPr>
          <a:xfrm>
            <a:off x="3716054" y="674190"/>
            <a:ext cx="505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Costs for a Non-Molestation Order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our Charging Policy</a:t>
            </a:r>
            <a:endParaRPr lang="en-US" sz="2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1569220-2E67-4CFB-B090-6C73127D72CA}"/>
              </a:ext>
            </a:extLst>
          </p:cNvPr>
          <p:cNvSpPr/>
          <p:nvPr/>
        </p:nvSpPr>
        <p:spPr>
          <a:xfrm>
            <a:off x="3568860" y="1617276"/>
            <a:ext cx="7002750" cy="737776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Online Civil Legal Aid Calculator</a:t>
            </a:r>
            <a:endParaRPr lang="en-US" sz="14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709B5-3643-4C3B-9236-6449DCBF7D08}"/>
              </a:ext>
            </a:extLst>
          </p:cNvPr>
          <p:cNvSpPr txBox="1"/>
          <p:nvPr/>
        </p:nvSpPr>
        <p:spPr>
          <a:xfrm>
            <a:off x="638966" y="2413337"/>
            <a:ext cx="2600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never a charge for the work NCDV undertakes with victims to assess their case, or prepare the statement and other documentation for court.</a:t>
            </a:r>
          </a:p>
          <a:p>
            <a:endParaRPr lang="en-US" dirty="0"/>
          </a:p>
          <a:p>
            <a:r>
              <a:rPr lang="en-US" dirty="0"/>
              <a:t>Clients are given all options available and remain in control of each decision.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08F6AC-1557-4543-8917-2F2DC811F804}"/>
              </a:ext>
            </a:extLst>
          </p:cNvPr>
          <p:cNvSpPr/>
          <p:nvPr/>
        </p:nvSpPr>
        <p:spPr>
          <a:xfrm>
            <a:off x="180870" y="209550"/>
            <a:ext cx="11766620" cy="64389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46268B3A-06E6-4EAB-96FE-D5B9B06467EF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D149FBD-67A8-48F1-BC49-689FDB1542B8}"/>
              </a:ext>
            </a:extLst>
          </p:cNvPr>
          <p:cNvCxnSpPr>
            <a:cxnSpLocks/>
            <a:stCxn id="30" idx="1"/>
            <a:endCxn id="20" idx="3"/>
          </p:cNvCxnSpPr>
          <p:nvPr/>
        </p:nvCxnSpPr>
        <p:spPr>
          <a:xfrm rot="10800000" flipV="1">
            <a:off x="5107766" y="3055269"/>
            <a:ext cx="2008242" cy="19095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EE58A5-A54F-488E-9373-25A28F96F052}"/>
              </a:ext>
            </a:extLst>
          </p:cNvPr>
          <p:cNvSpPr/>
          <p:nvPr/>
        </p:nvSpPr>
        <p:spPr>
          <a:xfrm>
            <a:off x="9198432" y="4734333"/>
            <a:ext cx="1260597" cy="570441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Pro Bono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Arial Black" panose="020B0A04020102020204" pitchFamily="34" charset="0"/>
                <a:cs typeface="Arial" pitchFamily="34" charset="0"/>
              </a:rPr>
              <a:t>Solicitor</a:t>
            </a: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D00FD-8D89-41AE-A1F6-FA15C05200EE}"/>
              </a:ext>
            </a:extLst>
          </p:cNvPr>
          <p:cNvSpPr txBox="1"/>
          <p:nvPr/>
        </p:nvSpPr>
        <p:spPr>
          <a:xfrm>
            <a:off x="5515957" y="2928455"/>
            <a:ext cx="1402757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Contributions Accepted </a:t>
            </a:r>
            <a:endParaRPr lang="en-GB" sz="100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5D62576-3716-4C9D-9EA9-FF9214FD6556}"/>
              </a:ext>
            </a:extLst>
          </p:cNvPr>
          <p:cNvCxnSpPr>
            <a:cxnSpLocks/>
            <a:stCxn id="30" idx="3"/>
            <a:endCxn id="23" idx="3"/>
          </p:cNvCxnSpPr>
          <p:nvPr/>
        </p:nvCxnSpPr>
        <p:spPr>
          <a:xfrm>
            <a:off x="9530654" y="3055269"/>
            <a:ext cx="467003" cy="1043109"/>
          </a:xfrm>
          <a:prstGeom prst="bentConnector3">
            <a:avLst>
              <a:gd name="adj1" fmla="val 455883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CD25E35-D9DC-44D7-B8CB-DB3A7F004FA3}"/>
              </a:ext>
            </a:extLst>
          </p:cNvPr>
          <p:cNvSpPr txBox="1"/>
          <p:nvPr/>
        </p:nvSpPr>
        <p:spPr>
          <a:xfrm>
            <a:off x="9756113" y="2903560"/>
            <a:ext cx="171919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Contributions Not Accepted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250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holding a cup&#10;&#10;Description automatically generated">
            <a:extLst>
              <a:ext uri="{FF2B5EF4-FFF2-40B4-BE49-F238E27FC236}">
                <a16:creationId xmlns:a16="http://schemas.microsoft.com/office/drawing/2014/main" id="{55C0358E-05CF-4605-8269-8B33A3D15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r="221" b="158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173A2F-E787-4F6A-8711-10DE5768A5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20EA4-4159-4EB3-BB36-24AFBA79A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76" y="3429000"/>
            <a:ext cx="2182808" cy="284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DF7339D3-37FD-4F5D-8AA1-39CB6636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082" y="4254664"/>
            <a:ext cx="13308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dirty="0">
                <a:latin typeface="Poppins" panose="00000500000000000000" pitchFamily="50" charset="0"/>
                <a:cs typeface="Poppins" panose="00000500000000000000" pitchFamily="50" charset="0"/>
              </a:rPr>
              <a:t>Victoria Hedges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6A3A508-1D58-43C9-8A60-130C99F1F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082" y="4652290"/>
            <a:ext cx="120698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dirty="0">
                <a:latin typeface="Poppins" panose="00000500000000000000" pitchFamily="50" charset="0"/>
                <a:cs typeface="Poppins" panose="00000500000000000000" pitchFamily="50" charset="0"/>
              </a:rPr>
              <a:t>07785 223 765</a:t>
            </a:r>
          </a:p>
        </p:txBody>
      </p:sp>
      <p:pic>
        <p:nvPicPr>
          <p:cNvPr id="6" name="Picture 23" descr="C:\Users\MarkGroves\AppData\Roaming\PixelMetrics\CaptureWiz\Temp\10.jpg">
            <a:extLst>
              <a:ext uri="{FF2B5EF4-FFF2-40B4-BE49-F238E27FC236}">
                <a16:creationId xmlns:a16="http://schemas.microsoft.com/office/drawing/2014/main" id="{C9E94240-1056-42B2-8C02-36CD1615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07" y="3429000"/>
            <a:ext cx="2194414" cy="284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D93498E-6639-43B0-BF74-A4AF90635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082" y="5017275"/>
            <a:ext cx="120698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100" dirty="0">
                <a:latin typeface="Poppins" panose="00000500000000000000" pitchFamily="50" charset="0"/>
                <a:cs typeface="Poppins" panose="00000500000000000000" pitchFamily="50" charset="0"/>
              </a:rPr>
              <a:t>01932 576 677</a:t>
            </a:r>
          </a:p>
        </p:txBody>
      </p:sp>
      <p:pic>
        <p:nvPicPr>
          <p:cNvPr id="2050" name="Picture 2" descr="Freepiker | google play appstore windows store icon">
            <a:extLst>
              <a:ext uri="{FF2B5EF4-FFF2-40B4-BE49-F238E27FC236}">
                <a16:creationId xmlns:a16="http://schemas.microsoft.com/office/drawing/2014/main" id="{16717903-FDD5-4CC0-9A06-A4E21B7DB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1843" r="16389" b="69258"/>
          <a:stretch/>
        </p:blipFill>
        <p:spPr bwMode="auto">
          <a:xfrm>
            <a:off x="10368974" y="1081484"/>
            <a:ext cx="1502484" cy="41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Freepiker | google play appstore windows store icon">
            <a:extLst>
              <a:ext uri="{FF2B5EF4-FFF2-40B4-BE49-F238E27FC236}">
                <a16:creationId xmlns:a16="http://schemas.microsoft.com/office/drawing/2014/main" id="{5F519EDB-8078-403B-A9C6-597232C11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t="36944" r="16362" b="43917"/>
          <a:stretch/>
        </p:blipFill>
        <p:spPr bwMode="auto">
          <a:xfrm>
            <a:off x="10368974" y="2259643"/>
            <a:ext cx="1502483" cy="425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Freepiker | google play appstore windows store icon">
            <a:extLst>
              <a:ext uri="{FF2B5EF4-FFF2-40B4-BE49-F238E27FC236}">
                <a16:creationId xmlns:a16="http://schemas.microsoft.com/office/drawing/2014/main" id="{6654B421-2A8E-45EC-9FD5-D844583E3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62538" r="16553" b="19128"/>
          <a:stretch/>
        </p:blipFill>
        <p:spPr bwMode="auto">
          <a:xfrm>
            <a:off x="10353670" y="3450117"/>
            <a:ext cx="1533090" cy="41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58D38B29-AF55-4B97-A349-6DB4D78173BD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3F6FF25-0144-46BB-A626-C6D1E46BFEFD}"/>
              </a:ext>
            </a:extLst>
          </p:cNvPr>
          <p:cNvSpPr txBox="1">
            <a:spLocks/>
          </p:cNvSpPr>
          <p:nvPr/>
        </p:nvSpPr>
        <p:spPr>
          <a:xfrm>
            <a:off x="632744" y="321517"/>
            <a:ext cx="6926900" cy="113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Referrals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644BF-14DE-4985-B08C-FE8543809635}"/>
              </a:ext>
            </a:extLst>
          </p:cNvPr>
          <p:cNvSpPr txBox="1"/>
          <p:nvPr/>
        </p:nvSpPr>
        <p:spPr>
          <a:xfrm>
            <a:off x="652062" y="1103316"/>
            <a:ext cx="642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If there has been a recent </a:t>
            </a:r>
            <a:r>
              <a:rPr lang="en-GB" sz="14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ACT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or </a:t>
            </a:r>
            <a:r>
              <a:rPr lang="en-GB" sz="14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THREAT</a:t>
            </a:r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 of violence contact NCDV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FD5A9-D6D4-4354-9474-90E2899016F0}"/>
              </a:ext>
            </a:extLst>
          </p:cNvPr>
          <p:cNvSpPr txBox="1"/>
          <p:nvPr/>
        </p:nvSpPr>
        <p:spPr>
          <a:xfrm>
            <a:off x="652062" y="164354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How to make a referral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3A159-9DF4-4F78-9D0B-4E81676CCCD1}"/>
              </a:ext>
            </a:extLst>
          </p:cNvPr>
          <p:cNvSpPr txBox="1"/>
          <p:nvPr/>
        </p:nvSpPr>
        <p:spPr>
          <a:xfrm>
            <a:off x="652062" y="2146702"/>
            <a:ext cx="5296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Use the NCDV app – download for free</a:t>
            </a:r>
          </a:p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Online: Referdirect on  </a:t>
            </a:r>
            <a:r>
              <a:rPr lang="en-GB" sz="14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www.ncdv.org.uk/</a:t>
            </a:r>
            <a:endParaRPr lang="en-GB" sz="1400" b="1" dirty="0">
              <a:solidFill>
                <a:srgbClr val="FAF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Call us </a:t>
            </a:r>
            <a:r>
              <a:rPr lang="en-GB" sz="14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0800 970 20 70</a:t>
            </a:r>
          </a:p>
          <a:p>
            <a:r>
              <a:rPr lang="en-GB" sz="1400" dirty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Text NCDV to </a:t>
            </a:r>
            <a:r>
              <a:rPr lang="en-GB" sz="1400" b="1" dirty="0">
                <a:solidFill>
                  <a:srgbClr val="FAF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60777</a:t>
            </a:r>
          </a:p>
        </p:txBody>
      </p:sp>
    </p:spTree>
    <p:extLst>
      <p:ext uri="{BB962C8B-B14F-4D97-AF65-F5344CB8AC3E}">
        <p14:creationId xmlns:p14="http://schemas.microsoft.com/office/powerpoint/2010/main" val="46564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C5C3B20-0E84-4535-84E7-2DC3B0A1E33B}"/>
              </a:ext>
            </a:extLst>
          </p:cNvPr>
          <p:cNvSpPr txBox="1"/>
          <p:nvPr/>
        </p:nvSpPr>
        <p:spPr>
          <a:xfrm>
            <a:off x="150725" y="703385"/>
            <a:ext cx="1607737" cy="1457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715ECB3D-9DD4-483E-8173-3BBAA3C70ACA}"/>
              </a:ext>
            </a:extLst>
          </p:cNvPr>
          <p:cNvSpPr/>
          <p:nvPr/>
        </p:nvSpPr>
        <p:spPr>
          <a:xfrm rot="5400000">
            <a:off x="0" y="0"/>
            <a:ext cx="468000" cy="468000"/>
          </a:xfrm>
          <a:prstGeom prst="rtTriangle">
            <a:avLst/>
          </a:prstGeom>
          <a:solidFill>
            <a:srgbClr val="FAF645"/>
          </a:solidFill>
          <a:ln>
            <a:solidFill>
              <a:srgbClr val="FAF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244F-810B-4877-A2C2-181DE2773696}"/>
              </a:ext>
            </a:extLst>
          </p:cNvPr>
          <p:cNvSpPr/>
          <p:nvPr/>
        </p:nvSpPr>
        <p:spPr>
          <a:xfrm>
            <a:off x="150724" y="170822"/>
            <a:ext cx="12041275" cy="654147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23F543F-2284-4E10-9FB5-253EB272035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77605" y="599493"/>
            <a:ext cx="9636789" cy="5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n-lt"/>
                <a:cs typeface="Arial" panose="020B0604020202020204" pitchFamily="34" charset="0"/>
              </a:rPr>
              <a:t>Easiest way to refer: Go to website www.ncdv.org.uk</a:t>
            </a:r>
            <a:endParaRPr lang="en-US" altLang="en-US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2EEBCAE-D66B-4BA5-BA7E-9B3659D95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05" y="1600221"/>
            <a:ext cx="9636789" cy="488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own Arrow 13">
            <a:extLst>
              <a:ext uri="{FF2B5EF4-FFF2-40B4-BE49-F238E27FC236}">
                <a16:creationId xmlns:a16="http://schemas.microsoft.com/office/drawing/2014/main" id="{7B6FD5A1-3CF9-46FB-8F6A-2098532415EF}"/>
              </a:ext>
            </a:extLst>
          </p:cNvPr>
          <p:cNvSpPr/>
          <p:nvPr/>
        </p:nvSpPr>
        <p:spPr>
          <a:xfrm rot="12722034">
            <a:off x="1253031" y="4526585"/>
            <a:ext cx="609600" cy="838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A2F4340-57F1-4F46-97B6-0296FB8F4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401">
            <a:off x="293022" y="297382"/>
            <a:ext cx="923085" cy="9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313D256A68449B51ED55E978921B" ma:contentTypeVersion="11" ma:contentTypeDescription="Create a new document." ma:contentTypeScope="" ma:versionID="3d7282a5a61eb033d404bf265f489cd6">
  <xsd:schema xmlns:xsd="http://www.w3.org/2001/XMLSchema" xmlns:xs="http://www.w3.org/2001/XMLSchema" xmlns:p="http://schemas.microsoft.com/office/2006/metadata/properties" xmlns:ns2="8b1fb855-d142-46da-a0b1-76cb3258ba23" xmlns:ns3="dc82f868-1762-4846-9f3e-0c2ee8ba813d" targetNamespace="http://schemas.microsoft.com/office/2006/metadata/properties" ma:root="true" ma:fieldsID="876cf0f76b9079beacdc9b3f3200aa3f" ns2:_="" ns3:_="">
    <xsd:import namespace="8b1fb855-d142-46da-a0b1-76cb3258ba23"/>
    <xsd:import namespace="dc82f868-1762-4846-9f3e-0c2ee8ba81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b855-d142-46da-a0b1-76cb3258ba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2f868-1762-4846-9f3e-0c2ee8ba81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C47BD6-64EE-4532-B42A-D70C4C5520C4}"/>
</file>

<file path=customXml/itemProps2.xml><?xml version="1.0" encoding="utf-8"?>
<ds:datastoreItem xmlns:ds="http://schemas.openxmlformats.org/officeDocument/2006/customXml" ds:itemID="{CEC63A62-EBE1-4598-BB12-447180BB57C7}"/>
</file>

<file path=customXml/itemProps3.xml><?xml version="1.0" encoding="utf-8"?>
<ds:datastoreItem xmlns:ds="http://schemas.openxmlformats.org/officeDocument/2006/customXml" ds:itemID="{1B1D874D-66B4-4414-BEFD-F0B14747F0C2}"/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653</Words>
  <Application>Microsoft Office PowerPoint</Application>
  <PresentationFormat>Widescreen</PresentationFormat>
  <Paragraphs>173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Bradley Hand ITC</vt:lpstr>
      <vt:lpstr>Calibri</vt:lpstr>
      <vt:lpstr>Calibri Light</vt:lpstr>
      <vt:lpstr>Poppins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Easiest way to refer: Go to website www.ncdv.org.uk</vt:lpstr>
      <vt:lpstr>PowerPoint Presentation</vt:lpstr>
      <vt:lpstr>Brian Reilly  Training Manager – Southern England  Email:  brian.reilly@ncdv.org.uk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Hedges</dc:creator>
  <cp:lastModifiedBy>Brian Reilly</cp:lastModifiedBy>
  <cp:revision>225</cp:revision>
  <cp:lastPrinted>2021-04-27T16:14:30Z</cp:lastPrinted>
  <dcterms:created xsi:type="dcterms:W3CDTF">2017-08-24T21:23:26Z</dcterms:created>
  <dcterms:modified xsi:type="dcterms:W3CDTF">2023-10-04T16:39:54Z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0x010100EA97313D256A68449B51ED55E978921B</vt:lpwstr>
  </property>
</Properties>
</file>