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 id="2147483673" r:id="rId6"/>
    <p:sldMasterId id="2147483683" r:id="rId7"/>
  </p:sldMasterIdLst>
  <p:notesMasterIdLst>
    <p:notesMasterId r:id="rId35"/>
  </p:notesMasterIdLst>
  <p:sldIdLst>
    <p:sldId id="265" r:id="rId8"/>
    <p:sldId id="281" r:id="rId9"/>
    <p:sldId id="285" r:id="rId10"/>
    <p:sldId id="275" r:id="rId11"/>
    <p:sldId id="276" r:id="rId12"/>
    <p:sldId id="282" r:id="rId13"/>
    <p:sldId id="283" r:id="rId14"/>
    <p:sldId id="284" r:id="rId15"/>
    <p:sldId id="277" r:id="rId16"/>
    <p:sldId id="262" r:id="rId17"/>
    <p:sldId id="270" r:id="rId18"/>
    <p:sldId id="271" r:id="rId19"/>
    <p:sldId id="272" r:id="rId20"/>
    <p:sldId id="287" r:id="rId21"/>
    <p:sldId id="274" r:id="rId22"/>
    <p:sldId id="292" r:id="rId23"/>
    <p:sldId id="288" r:id="rId24"/>
    <p:sldId id="289" r:id="rId25"/>
    <p:sldId id="273" r:id="rId26"/>
    <p:sldId id="290" r:id="rId27"/>
    <p:sldId id="293" r:id="rId28"/>
    <p:sldId id="291" r:id="rId29"/>
    <p:sldId id="278" r:id="rId30"/>
    <p:sldId id="279" r:id="rId31"/>
    <p:sldId id="286" r:id="rId32"/>
    <p:sldId id="269" r:id="rId33"/>
    <p:sldId id="33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2861"/>
    <a:srgbClr val="62356D"/>
    <a:srgbClr val="4CCEDE"/>
    <a:srgbClr val="C5C5C5"/>
    <a:srgbClr val="147378"/>
    <a:srgbClr val="D5E739"/>
    <a:srgbClr val="008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3635F-5FBF-418F-8D77-AE1FE89FB670}" v="852" dt="2019-06-07T15:18:38.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6"/>
    <p:restoredTop sz="94656"/>
  </p:normalViewPr>
  <p:slideViewPr>
    <p:cSldViewPr snapToGrid="0" snapToObjects="1">
      <p:cViewPr varScale="1">
        <p:scale>
          <a:sx n="100" d="100"/>
          <a:sy n="100" d="100"/>
        </p:scale>
        <p:origin x="72"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Bristol-Robinson" userId="7b634302-85be-4c8a-a207-cca480561590" providerId="ADAL" clId="{4C1DDDC7-DBEE-4BA5-8C1F-72366F6C5607}"/>
    <pc:docChg chg="custSel addSld delSld modSld sldOrd delMainMaster">
      <pc:chgData name="Nicole Bristol-Robinson" userId="7b634302-85be-4c8a-a207-cca480561590" providerId="ADAL" clId="{4C1DDDC7-DBEE-4BA5-8C1F-72366F6C5607}" dt="2019-06-07T15:18:38.944" v="851" actId="20577"/>
      <pc:docMkLst>
        <pc:docMk/>
      </pc:docMkLst>
      <pc:sldChg chg="add">
        <pc:chgData name="Nicole Bristol-Robinson" userId="7b634302-85be-4c8a-a207-cca480561590" providerId="ADAL" clId="{4C1DDDC7-DBEE-4BA5-8C1F-72366F6C5607}" dt="2019-06-07T14:54:58.782" v="2"/>
        <pc:sldMkLst>
          <pc:docMk/>
          <pc:sldMk cId="2732327643" sldId="262"/>
        </pc:sldMkLst>
      </pc:sldChg>
      <pc:sldChg chg="modSp">
        <pc:chgData name="Nicole Bristol-Robinson" userId="7b634302-85be-4c8a-a207-cca480561590" providerId="ADAL" clId="{4C1DDDC7-DBEE-4BA5-8C1F-72366F6C5607}" dt="2019-06-07T15:18:38.944" v="851" actId="20577"/>
        <pc:sldMkLst>
          <pc:docMk/>
          <pc:sldMk cId="3030203253" sldId="265"/>
        </pc:sldMkLst>
        <pc:spChg chg="mod">
          <ac:chgData name="Nicole Bristol-Robinson" userId="7b634302-85be-4c8a-a207-cca480561590" providerId="ADAL" clId="{4C1DDDC7-DBEE-4BA5-8C1F-72366F6C5607}" dt="2019-06-07T15:18:38.944" v="851" actId="20577"/>
          <ac:spMkLst>
            <pc:docMk/>
            <pc:sldMk cId="3030203253" sldId="265"/>
            <ac:spMk id="2" creationId="{00000000-0000-0000-0000-000000000000}"/>
          </ac:spMkLst>
        </pc:spChg>
      </pc:sldChg>
      <pc:sldChg chg="add">
        <pc:chgData name="Nicole Bristol-Robinson" userId="7b634302-85be-4c8a-a207-cca480561590" providerId="ADAL" clId="{4C1DDDC7-DBEE-4BA5-8C1F-72366F6C5607}" dt="2019-06-07T14:54:58.782" v="2"/>
        <pc:sldMkLst>
          <pc:docMk/>
          <pc:sldMk cId="3357116702" sldId="270"/>
        </pc:sldMkLst>
      </pc:sldChg>
      <pc:sldChg chg="modSp add">
        <pc:chgData name="Nicole Bristol-Robinson" userId="7b634302-85be-4c8a-a207-cca480561590" providerId="ADAL" clId="{4C1DDDC7-DBEE-4BA5-8C1F-72366F6C5607}" dt="2019-06-07T15:15:19.855" v="719" actId="20577"/>
        <pc:sldMkLst>
          <pc:docMk/>
          <pc:sldMk cId="369542510" sldId="271"/>
        </pc:sldMkLst>
        <pc:spChg chg="mod">
          <ac:chgData name="Nicole Bristol-Robinson" userId="7b634302-85be-4c8a-a207-cca480561590" providerId="ADAL" clId="{4C1DDDC7-DBEE-4BA5-8C1F-72366F6C5607}" dt="2019-06-07T15:15:19.855" v="719" actId="20577"/>
          <ac:spMkLst>
            <pc:docMk/>
            <pc:sldMk cId="369542510" sldId="271"/>
            <ac:spMk id="9" creationId="{E8B0E906-AA0A-1747-8B53-329D22510CE9}"/>
          </ac:spMkLst>
        </pc:spChg>
      </pc:sldChg>
      <pc:sldChg chg="modSp add">
        <pc:chgData name="Nicole Bristol-Robinson" userId="7b634302-85be-4c8a-a207-cca480561590" providerId="ADAL" clId="{4C1DDDC7-DBEE-4BA5-8C1F-72366F6C5607}" dt="2019-06-07T15:16:06.861" v="747" actId="1076"/>
        <pc:sldMkLst>
          <pc:docMk/>
          <pc:sldMk cId="2267057853" sldId="272"/>
        </pc:sldMkLst>
        <pc:spChg chg="mod">
          <ac:chgData name="Nicole Bristol-Robinson" userId="7b634302-85be-4c8a-a207-cca480561590" providerId="ADAL" clId="{4C1DDDC7-DBEE-4BA5-8C1F-72366F6C5607}" dt="2019-06-07T15:16:06.861" v="747" actId="1076"/>
          <ac:spMkLst>
            <pc:docMk/>
            <pc:sldMk cId="2267057853" sldId="272"/>
            <ac:spMk id="7" creationId="{00000000-0000-0000-0000-000000000000}"/>
          </ac:spMkLst>
        </pc:spChg>
        <pc:spChg chg="mod">
          <ac:chgData name="Nicole Bristol-Robinson" userId="7b634302-85be-4c8a-a207-cca480561590" providerId="ADAL" clId="{4C1DDDC7-DBEE-4BA5-8C1F-72366F6C5607}" dt="2019-06-07T15:15:59.402" v="746" actId="27636"/>
          <ac:spMkLst>
            <pc:docMk/>
            <pc:sldMk cId="2267057853" sldId="272"/>
            <ac:spMk id="9" creationId="{E8B0E906-AA0A-1747-8B53-329D22510CE9}"/>
          </ac:spMkLst>
        </pc:spChg>
        <pc:cxnChg chg="mod">
          <ac:chgData name="Nicole Bristol-Robinson" userId="7b634302-85be-4c8a-a207-cca480561590" providerId="ADAL" clId="{4C1DDDC7-DBEE-4BA5-8C1F-72366F6C5607}" dt="2019-06-07T15:15:54.154" v="724" actId="14100"/>
          <ac:cxnSpMkLst>
            <pc:docMk/>
            <pc:sldMk cId="2267057853" sldId="272"/>
            <ac:cxnSpMk id="8" creationId="{00000000-0000-0000-0000-000000000000}"/>
          </ac:cxnSpMkLst>
        </pc:cxnChg>
      </pc:sldChg>
      <pc:sldChg chg="modSp add">
        <pc:chgData name="Nicole Bristol-Robinson" userId="7b634302-85be-4c8a-a207-cca480561590" providerId="ADAL" clId="{4C1DDDC7-DBEE-4BA5-8C1F-72366F6C5607}" dt="2019-06-07T15:18:14.502" v="823" actId="20577"/>
        <pc:sldMkLst>
          <pc:docMk/>
          <pc:sldMk cId="1611298659" sldId="273"/>
        </pc:sldMkLst>
        <pc:spChg chg="mod">
          <ac:chgData name="Nicole Bristol-Robinson" userId="7b634302-85be-4c8a-a207-cca480561590" providerId="ADAL" clId="{4C1DDDC7-DBEE-4BA5-8C1F-72366F6C5607}" dt="2019-06-07T15:18:14.502" v="823" actId="20577"/>
          <ac:spMkLst>
            <pc:docMk/>
            <pc:sldMk cId="1611298659" sldId="273"/>
            <ac:spMk id="9" creationId="{E8B0E906-AA0A-1747-8B53-329D22510CE9}"/>
          </ac:spMkLst>
        </pc:spChg>
      </pc:sldChg>
      <pc:sldChg chg="modSp add ord">
        <pc:chgData name="Nicole Bristol-Robinson" userId="7b634302-85be-4c8a-a207-cca480561590" providerId="ADAL" clId="{4C1DDDC7-DBEE-4BA5-8C1F-72366F6C5607}" dt="2019-06-07T15:17:21.703" v="781" actId="20577"/>
        <pc:sldMkLst>
          <pc:docMk/>
          <pc:sldMk cId="1395153928" sldId="274"/>
        </pc:sldMkLst>
        <pc:spChg chg="mod">
          <ac:chgData name="Nicole Bristol-Robinson" userId="7b634302-85be-4c8a-a207-cca480561590" providerId="ADAL" clId="{4C1DDDC7-DBEE-4BA5-8C1F-72366F6C5607}" dt="2019-06-07T15:17:21.703" v="781" actId="20577"/>
          <ac:spMkLst>
            <pc:docMk/>
            <pc:sldMk cId="1395153928" sldId="274"/>
            <ac:spMk id="9" creationId="{E8B0E906-AA0A-1747-8B53-329D22510CE9}"/>
          </ac:spMkLst>
        </pc:spChg>
      </pc:sldChg>
      <pc:sldChg chg="addSp">
        <pc:chgData name="Nicole Bristol-Robinson" userId="7b634302-85be-4c8a-a207-cca480561590" providerId="ADAL" clId="{4C1DDDC7-DBEE-4BA5-8C1F-72366F6C5607}" dt="2019-06-07T14:54:17.794" v="1"/>
        <pc:sldMkLst>
          <pc:docMk/>
          <pc:sldMk cId="3146657217" sldId="277"/>
        </pc:sldMkLst>
        <pc:spChg chg="add">
          <ac:chgData name="Nicole Bristol-Robinson" userId="7b634302-85be-4c8a-a207-cca480561590" providerId="ADAL" clId="{4C1DDDC7-DBEE-4BA5-8C1F-72366F6C5607}" dt="2019-06-07T14:54:17.794" v="1"/>
          <ac:spMkLst>
            <pc:docMk/>
            <pc:sldMk cId="3146657217" sldId="277"/>
            <ac:spMk id="2" creationId="{BCF8C53B-88E7-4131-8B0C-6FC63B9781BC}"/>
          </ac:spMkLst>
        </pc:spChg>
      </pc:sldChg>
      <pc:sldChg chg="ord">
        <pc:chgData name="Nicole Bristol-Robinson" userId="7b634302-85be-4c8a-a207-cca480561590" providerId="ADAL" clId="{4C1DDDC7-DBEE-4BA5-8C1F-72366F6C5607}" dt="2019-06-07T14:54:15.198" v="0"/>
        <pc:sldMkLst>
          <pc:docMk/>
          <pc:sldMk cId="3278749932" sldId="278"/>
        </pc:sldMkLst>
      </pc:sldChg>
      <pc:sldChg chg="add">
        <pc:chgData name="Nicole Bristol-Robinson" userId="7b634302-85be-4c8a-a207-cca480561590" providerId="ADAL" clId="{4C1DDDC7-DBEE-4BA5-8C1F-72366F6C5607}" dt="2019-06-07T14:59:39.581" v="83"/>
        <pc:sldMkLst>
          <pc:docMk/>
          <pc:sldMk cId="2980108505" sldId="286"/>
        </pc:sldMkLst>
      </pc:sldChg>
      <pc:sldChg chg="del">
        <pc:chgData name="Nicole Bristol-Robinson" userId="7b634302-85be-4c8a-a207-cca480561590" providerId="ADAL" clId="{4C1DDDC7-DBEE-4BA5-8C1F-72366F6C5607}" dt="2019-06-07T14:59:34.688" v="72" actId="2696"/>
        <pc:sldMkLst>
          <pc:docMk/>
          <pc:sldMk cId="4207908824" sldId="286"/>
        </pc:sldMkLst>
      </pc:sldChg>
      <pc:sldChg chg="modSp add">
        <pc:chgData name="Nicole Bristol-Robinson" userId="7b634302-85be-4c8a-a207-cca480561590" providerId="ADAL" clId="{4C1DDDC7-DBEE-4BA5-8C1F-72366F6C5607}" dt="2019-06-07T14:57:34.023" v="71" actId="20577"/>
        <pc:sldMkLst>
          <pc:docMk/>
          <pc:sldMk cId="2200819616" sldId="287"/>
        </pc:sldMkLst>
        <pc:spChg chg="mod">
          <ac:chgData name="Nicole Bristol-Robinson" userId="7b634302-85be-4c8a-a207-cca480561590" providerId="ADAL" clId="{4C1DDDC7-DBEE-4BA5-8C1F-72366F6C5607}" dt="2019-06-07T14:57:34.023" v="71" actId="20577"/>
          <ac:spMkLst>
            <pc:docMk/>
            <pc:sldMk cId="2200819616" sldId="287"/>
            <ac:spMk id="5" creationId="{00000000-0000-0000-0000-000000000000}"/>
          </ac:spMkLst>
        </pc:spChg>
      </pc:sldChg>
      <pc:sldChg chg="add">
        <pc:chgData name="Nicole Bristol-Robinson" userId="7b634302-85be-4c8a-a207-cca480561590" providerId="ADAL" clId="{4C1DDDC7-DBEE-4BA5-8C1F-72366F6C5607}" dt="2019-06-07T14:54:58.782" v="2"/>
        <pc:sldMkLst>
          <pc:docMk/>
          <pc:sldMk cId="300838957" sldId="288"/>
        </pc:sldMkLst>
      </pc:sldChg>
      <pc:sldChg chg="modSp add">
        <pc:chgData name="Nicole Bristol-Robinson" userId="7b634302-85be-4c8a-a207-cca480561590" providerId="ADAL" clId="{4C1DDDC7-DBEE-4BA5-8C1F-72366F6C5607}" dt="2019-06-07T15:18:06.791" v="802" actId="20577"/>
        <pc:sldMkLst>
          <pc:docMk/>
          <pc:sldMk cId="81640161" sldId="289"/>
        </pc:sldMkLst>
        <pc:spChg chg="mod">
          <ac:chgData name="Nicole Bristol-Robinson" userId="7b634302-85be-4c8a-a207-cca480561590" providerId="ADAL" clId="{4C1DDDC7-DBEE-4BA5-8C1F-72366F6C5607}" dt="2019-06-07T15:18:06.791" v="802" actId="20577"/>
          <ac:spMkLst>
            <pc:docMk/>
            <pc:sldMk cId="81640161" sldId="289"/>
            <ac:spMk id="9" creationId="{E8B0E906-AA0A-1747-8B53-329D22510CE9}"/>
          </ac:spMkLst>
        </pc:spChg>
      </pc:sldChg>
      <pc:sldChg chg="modSp add ord">
        <pc:chgData name="Nicole Bristol-Robinson" userId="7b634302-85be-4c8a-a207-cca480561590" providerId="ADAL" clId="{4C1DDDC7-DBEE-4BA5-8C1F-72366F6C5607}" dt="2019-06-07T15:12:18.702" v="700" actId="1076"/>
        <pc:sldMkLst>
          <pc:docMk/>
          <pc:sldMk cId="2437139477" sldId="290"/>
        </pc:sldMkLst>
        <pc:picChg chg="mod">
          <ac:chgData name="Nicole Bristol-Robinson" userId="7b634302-85be-4c8a-a207-cca480561590" providerId="ADAL" clId="{4C1DDDC7-DBEE-4BA5-8C1F-72366F6C5607}" dt="2019-06-07T15:12:18.702" v="700" actId="1076"/>
          <ac:picMkLst>
            <pc:docMk/>
            <pc:sldMk cId="2437139477" sldId="290"/>
            <ac:picMk id="2050" creationId="{00000000-0000-0000-0000-000000000000}"/>
          </ac:picMkLst>
        </pc:picChg>
      </pc:sldChg>
      <pc:sldChg chg="modSp add">
        <pc:chgData name="Nicole Bristol-Robinson" userId="7b634302-85be-4c8a-a207-cca480561590" providerId="ADAL" clId="{4C1DDDC7-DBEE-4BA5-8C1F-72366F6C5607}" dt="2019-06-07T15:09:20.238" v="592" actId="20577"/>
        <pc:sldMkLst>
          <pc:docMk/>
          <pc:sldMk cId="2076173162" sldId="291"/>
        </pc:sldMkLst>
        <pc:spChg chg="mod">
          <ac:chgData name="Nicole Bristol-Robinson" userId="7b634302-85be-4c8a-a207-cca480561590" providerId="ADAL" clId="{4C1DDDC7-DBEE-4BA5-8C1F-72366F6C5607}" dt="2019-06-07T15:09:20.238" v="592" actId="20577"/>
          <ac:spMkLst>
            <pc:docMk/>
            <pc:sldMk cId="2076173162" sldId="291"/>
            <ac:spMk id="5" creationId="{00000000-0000-0000-0000-000000000000}"/>
          </ac:spMkLst>
        </pc:spChg>
      </pc:sldChg>
      <pc:sldChg chg="modSp add">
        <pc:chgData name="Nicole Bristol-Robinson" userId="7b634302-85be-4c8a-a207-cca480561590" providerId="ADAL" clId="{4C1DDDC7-DBEE-4BA5-8C1F-72366F6C5607}" dt="2019-06-07T15:05:19.020" v="352" actId="20577"/>
        <pc:sldMkLst>
          <pc:docMk/>
          <pc:sldMk cId="3027734007" sldId="292"/>
        </pc:sldMkLst>
        <pc:spChg chg="mod">
          <ac:chgData name="Nicole Bristol-Robinson" userId="7b634302-85be-4c8a-a207-cca480561590" providerId="ADAL" clId="{4C1DDDC7-DBEE-4BA5-8C1F-72366F6C5607}" dt="2019-06-07T15:04:10.069" v="347" actId="20577"/>
          <ac:spMkLst>
            <pc:docMk/>
            <pc:sldMk cId="3027734007" sldId="292"/>
            <ac:spMk id="5" creationId="{00000000-0000-0000-0000-000000000000}"/>
          </ac:spMkLst>
        </pc:spChg>
        <pc:spChg chg="mod">
          <ac:chgData name="Nicole Bristol-Robinson" userId="7b634302-85be-4c8a-a207-cca480561590" providerId="ADAL" clId="{4C1DDDC7-DBEE-4BA5-8C1F-72366F6C5607}" dt="2019-06-07T15:05:19.020" v="352" actId="20577"/>
          <ac:spMkLst>
            <pc:docMk/>
            <pc:sldMk cId="3027734007" sldId="292"/>
            <ac:spMk id="9" creationId="{E8B0E906-AA0A-1747-8B53-329D22510CE9}"/>
          </ac:spMkLst>
        </pc:spChg>
      </pc:sldChg>
      <pc:sldChg chg="addSp modSp add">
        <pc:chgData name="Nicole Bristol-Robinson" userId="7b634302-85be-4c8a-a207-cca480561590" providerId="ADAL" clId="{4C1DDDC7-DBEE-4BA5-8C1F-72366F6C5607}" dt="2019-06-07T15:11:52.303" v="697" actId="1076"/>
        <pc:sldMkLst>
          <pc:docMk/>
          <pc:sldMk cId="2955483780" sldId="293"/>
        </pc:sldMkLst>
        <pc:spChg chg="mod">
          <ac:chgData name="Nicole Bristol-Robinson" userId="7b634302-85be-4c8a-a207-cca480561590" providerId="ADAL" clId="{4C1DDDC7-DBEE-4BA5-8C1F-72366F6C5607}" dt="2019-06-07T15:11:01.081" v="694" actId="5793"/>
          <ac:spMkLst>
            <pc:docMk/>
            <pc:sldMk cId="2955483780" sldId="293"/>
            <ac:spMk id="5" creationId="{00000000-0000-0000-0000-000000000000}"/>
          </ac:spMkLst>
        </pc:spChg>
        <pc:spChg chg="mod">
          <ac:chgData name="Nicole Bristol-Robinson" userId="7b634302-85be-4c8a-a207-cca480561590" providerId="ADAL" clId="{4C1DDDC7-DBEE-4BA5-8C1F-72366F6C5607}" dt="2019-06-07T15:10:02.889" v="594" actId="20577"/>
          <ac:spMkLst>
            <pc:docMk/>
            <pc:sldMk cId="2955483780" sldId="293"/>
            <ac:spMk id="9" creationId="{E8B0E906-AA0A-1747-8B53-329D22510CE9}"/>
          </ac:spMkLst>
        </pc:spChg>
        <pc:picChg chg="add mod">
          <ac:chgData name="Nicole Bristol-Robinson" userId="7b634302-85be-4c8a-a207-cca480561590" providerId="ADAL" clId="{4C1DDDC7-DBEE-4BA5-8C1F-72366F6C5607}" dt="2019-06-07T15:11:52.303" v="697" actId="1076"/>
          <ac:picMkLst>
            <pc:docMk/>
            <pc:sldMk cId="2955483780" sldId="293"/>
            <ac:picMk id="3" creationId="{5C6AFA46-1856-49CD-B0D5-DABA2FF823A2}"/>
          </ac:picMkLst>
        </pc:picChg>
      </pc:sldChg>
      <pc:sldChg chg="modSp add">
        <pc:chgData name="Nicole Bristol-Robinson" userId="7b634302-85be-4c8a-a207-cca480561590" providerId="ADAL" clId="{4C1DDDC7-DBEE-4BA5-8C1F-72366F6C5607}" dt="2019-06-07T15:14:49.999" v="702" actId="1076"/>
        <pc:sldMkLst>
          <pc:docMk/>
          <pc:sldMk cId="178099680" sldId="337"/>
        </pc:sldMkLst>
        <pc:spChg chg="mod">
          <ac:chgData name="Nicole Bristol-Robinson" userId="7b634302-85be-4c8a-a207-cca480561590" providerId="ADAL" clId="{4C1DDDC7-DBEE-4BA5-8C1F-72366F6C5607}" dt="2019-06-07T15:14:49.999" v="702" actId="1076"/>
          <ac:spMkLst>
            <pc:docMk/>
            <pc:sldMk cId="178099680" sldId="337"/>
            <ac:spMk id="15" creationId="{3F6F3ED4-675D-4E07-84BD-119FE411C34F}"/>
          </ac:spMkLst>
        </pc:spChg>
      </pc:sldChg>
      <pc:sldMasterChg chg="del delSldLayout">
        <pc:chgData name="Nicole Bristol-Robinson" userId="7b634302-85be-4c8a-a207-cca480561590" providerId="ADAL" clId="{4C1DDDC7-DBEE-4BA5-8C1F-72366F6C5607}" dt="2019-06-07T14:59:34.710" v="82" actId="2696"/>
        <pc:sldMasterMkLst>
          <pc:docMk/>
          <pc:sldMasterMk cId="1212227976" sldId="2147483693"/>
        </pc:sldMasterMkLst>
        <pc:sldLayoutChg chg="del">
          <pc:chgData name="Nicole Bristol-Robinson" userId="7b634302-85be-4c8a-a207-cca480561590" providerId="ADAL" clId="{4C1DDDC7-DBEE-4BA5-8C1F-72366F6C5607}" dt="2019-06-07T14:59:34.688" v="73" actId="2696"/>
          <pc:sldLayoutMkLst>
            <pc:docMk/>
            <pc:sldMasterMk cId="1212227976" sldId="2147483693"/>
            <pc:sldLayoutMk cId="251035702" sldId="2147483694"/>
          </pc:sldLayoutMkLst>
        </pc:sldLayoutChg>
        <pc:sldLayoutChg chg="del">
          <pc:chgData name="Nicole Bristol-Robinson" userId="7b634302-85be-4c8a-a207-cca480561590" providerId="ADAL" clId="{4C1DDDC7-DBEE-4BA5-8C1F-72366F6C5607}" dt="2019-06-07T14:59:34.688" v="74" actId="2696"/>
          <pc:sldLayoutMkLst>
            <pc:docMk/>
            <pc:sldMasterMk cId="1212227976" sldId="2147483693"/>
            <pc:sldLayoutMk cId="3791647331" sldId="2147483695"/>
          </pc:sldLayoutMkLst>
        </pc:sldLayoutChg>
        <pc:sldLayoutChg chg="del">
          <pc:chgData name="Nicole Bristol-Robinson" userId="7b634302-85be-4c8a-a207-cca480561590" providerId="ADAL" clId="{4C1DDDC7-DBEE-4BA5-8C1F-72366F6C5607}" dt="2019-06-07T14:59:34.704" v="75" actId="2696"/>
          <pc:sldLayoutMkLst>
            <pc:docMk/>
            <pc:sldMasterMk cId="1212227976" sldId="2147483693"/>
            <pc:sldLayoutMk cId="1177832479" sldId="2147483696"/>
          </pc:sldLayoutMkLst>
        </pc:sldLayoutChg>
        <pc:sldLayoutChg chg="del">
          <pc:chgData name="Nicole Bristol-Robinson" userId="7b634302-85be-4c8a-a207-cca480561590" providerId="ADAL" clId="{4C1DDDC7-DBEE-4BA5-8C1F-72366F6C5607}" dt="2019-06-07T14:59:34.704" v="76" actId="2696"/>
          <pc:sldLayoutMkLst>
            <pc:docMk/>
            <pc:sldMasterMk cId="1212227976" sldId="2147483693"/>
            <pc:sldLayoutMk cId="3474884351" sldId="2147483697"/>
          </pc:sldLayoutMkLst>
        </pc:sldLayoutChg>
        <pc:sldLayoutChg chg="del">
          <pc:chgData name="Nicole Bristol-Robinson" userId="7b634302-85be-4c8a-a207-cca480561590" providerId="ADAL" clId="{4C1DDDC7-DBEE-4BA5-8C1F-72366F6C5607}" dt="2019-06-07T14:59:34.704" v="77" actId="2696"/>
          <pc:sldLayoutMkLst>
            <pc:docMk/>
            <pc:sldMasterMk cId="1212227976" sldId="2147483693"/>
            <pc:sldLayoutMk cId="3670961902" sldId="2147483698"/>
          </pc:sldLayoutMkLst>
        </pc:sldLayoutChg>
        <pc:sldLayoutChg chg="del">
          <pc:chgData name="Nicole Bristol-Robinson" userId="7b634302-85be-4c8a-a207-cca480561590" providerId="ADAL" clId="{4C1DDDC7-DBEE-4BA5-8C1F-72366F6C5607}" dt="2019-06-07T14:59:34.704" v="78" actId="2696"/>
          <pc:sldLayoutMkLst>
            <pc:docMk/>
            <pc:sldMasterMk cId="1212227976" sldId="2147483693"/>
            <pc:sldLayoutMk cId="2416470759" sldId="2147483699"/>
          </pc:sldLayoutMkLst>
        </pc:sldLayoutChg>
        <pc:sldLayoutChg chg="del">
          <pc:chgData name="Nicole Bristol-Robinson" userId="7b634302-85be-4c8a-a207-cca480561590" providerId="ADAL" clId="{4C1DDDC7-DBEE-4BA5-8C1F-72366F6C5607}" dt="2019-06-07T14:59:34.704" v="79" actId="2696"/>
          <pc:sldLayoutMkLst>
            <pc:docMk/>
            <pc:sldMasterMk cId="1212227976" sldId="2147483693"/>
            <pc:sldLayoutMk cId="337940890" sldId="2147483700"/>
          </pc:sldLayoutMkLst>
        </pc:sldLayoutChg>
        <pc:sldLayoutChg chg="del">
          <pc:chgData name="Nicole Bristol-Robinson" userId="7b634302-85be-4c8a-a207-cca480561590" providerId="ADAL" clId="{4C1DDDC7-DBEE-4BA5-8C1F-72366F6C5607}" dt="2019-06-07T14:59:34.704" v="80" actId="2696"/>
          <pc:sldLayoutMkLst>
            <pc:docMk/>
            <pc:sldMasterMk cId="1212227976" sldId="2147483693"/>
            <pc:sldLayoutMk cId="3043505141" sldId="2147483701"/>
          </pc:sldLayoutMkLst>
        </pc:sldLayoutChg>
        <pc:sldLayoutChg chg="del">
          <pc:chgData name="Nicole Bristol-Robinson" userId="7b634302-85be-4c8a-a207-cca480561590" providerId="ADAL" clId="{4C1DDDC7-DBEE-4BA5-8C1F-72366F6C5607}" dt="2019-06-07T14:59:34.704" v="81" actId="2696"/>
          <pc:sldLayoutMkLst>
            <pc:docMk/>
            <pc:sldMasterMk cId="1212227976" sldId="2147483693"/>
            <pc:sldLayoutMk cId="4169073024" sldId="214748370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536B6-D906-4BB8-BE5A-27FD0446F295}" type="datetimeFigureOut">
              <a:rPr lang="en-US" smtClean="0"/>
              <a:t>6/7/2019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91247E-FB8D-4B97-91FD-AB5676FBBA9C}" type="slidenum">
              <a:rPr lang="en-US" smtClean="0"/>
              <a:t>‹#›</a:t>
            </a:fld>
            <a:endParaRPr lang="en-US"/>
          </a:p>
        </p:txBody>
      </p:sp>
    </p:spTree>
    <p:extLst>
      <p:ext uri="{BB962C8B-B14F-4D97-AF65-F5344CB8AC3E}">
        <p14:creationId xmlns:p14="http://schemas.microsoft.com/office/powerpoint/2010/main" val="356438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arge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2AC66-4155-2647-87BD-6F96C28CC256}"/>
              </a:ext>
            </a:extLst>
          </p:cNvPr>
          <p:cNvSpPr/>
          <p:nvPr userDrawn="1"/>
        </p:nvSpPr>
        <p:spPr>
          <a:xfrm rot="8051654">
            <a:off x="8477251" y="-6393745"/>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437361" y="484761"/>
            <a:ext cx="4562221" cy="1101985"/>
          </a:xfrm>
          <a:prstGeom prst="rect">
            <a:avLst/>
          </a:prstGeom>
        </p:spPr>
      </p:pic>
      <p:sp>
        <p:nvSpPr>
          <p:cNvPr id="9" name="Rectangle 8">
            <a:extLst>
              <a:ext uri="{FF2B5EF4-FFF2-40B4-BE49-F238E27FC236}">
                <a16:creationId xmlns:a16="http://schemas.microsoft.com/office/drawing/2014/main" id="{EFFF67C8-C473-374A-A22B-3D874E88723D}"/>
              </a:ext>
            </a:extLst>
          </p:cNvPr>
          <p:cNvSpPr/>
          <p:nvPr userDrawn="1"/>
        </p:nvSpPr>
        <p:spPr>
          <a:xfrm rot="2116532">
            <a:off x="8738800" y="-1364544"/>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04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large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2AC66-4155-2647-87BD-6F96C28CC256}"/>
              </a:ext>
            </a:extLst>
          </p:cNvPr>
          <p:cNvSpPr/>
          <p:nvPr userDrawn="1"/>
        </p:nvSpPr>
        <p:spPr>
          <a:xfrm rot="8051654">
            <a:off x="8477251" y="-6393745"/>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437361" y="484761"/>
            <a:ext cx="4562221" cy="1101985"/>
          </a:xfrm>
          <a:prstGeom prst="rect">
            <a:avLst/>
          </a:prstGeom>
        </p:spPr>
      </p:pic>
      <p:sp>
        <p:nvSpPr>
          <p:cNvPr id="9" name="Rectangle 8">
            <a:extLst>
              <a:ext uri="{FF2B5EF4-FFF2-40B4-BE49-F238E27FC236}">
                <a16:creationId xmlns:a16="http://schemas.microsoft.com/office/drawing/2014/main" id="{EFFF67C8-C473-374A-A22B-3D874E88723D}"/>
              </a:ext>
            </a:extLst>
          </p:cNvPr>
          <p:cNvSpPr/>
          <p:nvPr userDrawn="1"/>
        </p:nvSpPr>
        <p:spPr>
          <a:xfrm rot="2116532">
            <a:off x="8738800" y="-1364544"/>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2688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small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2AC66-4155-2647-87BD-6F96C28CC256}"/>
              </a:ext>
            </a:extLst>
          </p:cNvPr>
          <p:cNvSpPr/>
          <p:nvPr userDrawn="1"/>
        </p:nvSpPr>
        <p:spPr>
          <a:xfrm rot="8051654">
            <a:off x="8477251" y="-6393745"/>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EFFF67C8-C473-374A-A22B-3D874E88723D}"/>
              </a:ext>
            </a:extLst>
          </p:cNvPr>
          <p:cNvSpPr/>
          <p:nvPr userDrawn="1"/>
        </p:nvSpPr>
        <p:spPr>
          <a:xfrm rot="2116532">
            <a:off x="8738800" y="-1364544"/>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pic>
        <p:nvPicPr>
          <p:cNvPr id="9"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764593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inform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2AC66-4155-2647-87BD-6F96C28CC256}"/>
              </a:ext>
            </a:extLst>
          </p:cNvPr>
          <p:cNvSpPr/>
          <p:nvPr userDrawn="1"/>
        </p:nvSpPr>
        <p:spPr>
          <a:xfrm rot="8051654">
            <a:off x="8477251" y="-6393745"/>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EFFF67C8-C473-374A-A22B-3D874E88723D}"/>
              </a:ext>
            </a:extLst>
          </p:cNvPr>
          <p:cNvSpPr/>
          <p:nvPr userDrawn="1"/>
        </p:nvSpPr>
        <p:spPr>
          <a:xfrm rot="2116532">
            <a:off x="8738800" y="-1364544"/>
            <a:ext cx="7429500" cy="12164471"/>
          </a:xfrm>
          <a:prstGeom prst="rect">
            <a:avLst/>
          </a:prstGeom>
          <a:gradFill>
            <a:gsLst>
              <a:gs pos="100000">
                <a:srgbClr val="D5E739"/>
              </a:gs>
              <a:gs pos="34000">
                <a:srgbClr val="14737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pic>
        <p:nvPicPr>
          <p:cNvPr id="10"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474078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pic>
        <p:nvPicPr>
          <p:cNvPr id="11"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136564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ock of text">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3973387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with graphic">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1497026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A576AE-4491-3947-B999-B21750F777A4}"/>
              </a:ext>
            </a:extLst>
          </p:cNvPr>
          <p:cNvSpPr/>
          <p:nvPr userDrawn="1"/>
        </p:nvSpPr>
        <p:spPr>
          <a:xfrm rot="8051654">
            <a:off x="8477251" y="-6393745"/>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id="{763C14D7-67CC-6D49-94EA-B48D7D113AC7}"/>
              </a:ext>
            </a:extLst>
          </p:cNvPr>
          <p:cNvSpPr/>
          <p:nvPr userDrawn="1"/>
        </p:nvSpPr>
        <p:spPr>
          <a:xfrm rot="2116532">
            <a:off x="8738800" y="-1364544"/>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821375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8DA880-5633-A642-9CF2-FC1C7B58F2D7}"/>
              </a:ext>
            </a:extLst>
          </p:cNvPr>
          <p:cNvPicPr>
            <a:picLocks noChangeAspect="1"/>
          </p:cNvPicPr>
          <p:nvPr userDrawn="1"/>
        </p:nvPicPr>
        <p:blipFill>
          <a:blip r:embed="rId2"/>
          <a:stretch>
            <a:fillRect/>
          </a:stretch>
        </p:blipFill>
        <p:spPr>
          <a:xfrm rot="1457633">
            <a:off x="7946254" y="286586"/>
            <a:ext cx="7882713" cy="11551825"/>
          </a:xfrm>
          <a:prstGeom prst="rect">
            <a:avLst/>
          </a:prstGeom>
        </p:spPr>
      </p:pic>
      <p:sp>
        <p:nvSpPr>
          <p:cNvPr id="10" name="Rectangle 9">
            <a:extLst>
              <a:ext uri="{FF2B5EF4-FFF2-40B4-BE49-F238E27FC236}">
                <a16:creationId xmlns:a16="http://schemas.microsoft.com/office/drawing/2014/main" id="{DF0E643A-1604-4346-B9C3-404361D368BE}"/>
              </a:ext>
            </a:extLst>
          </p:cNvPr>
          <p:cNvSpPr/>
          <p:nvPr userDrawn="1"/>
        </p:nvSpPr>
        <p:spPr>
          <a:xfrm rot="8051654">
            <a:off x="9154585" y="-6905717"/>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3"/>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67274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p:bg>
      <p:bgRef idx="1001">
        <a:schemeClr val="bg2"/>
      </p:bgRef>
    </p:bg>
    <p:spTree>
      <p:nvGrpSpPr>
        <p:cNvPr id="1" name=""/>
        <p:cNvGrpSpPr/>
        <p:nvPr/>
      </p:nvGrpSpPr>
      <p:grpSpPr>
        <a:xfrm>
          <a:off x="0" y="0"/>
          <a:ext cx="0" cy="0"/>
          <a:chOff x="0" y="0"/>
          <a:chExt cx="0" cy="0"/>
        </a:xfrm>
      </p:grpSpPr>
      <p:pic>
        <p:nvPicPr>
          <p:cNvPr id="1026" name="Picture 2" descr="N:\We got\Communications\Style\Logos\London Youth\Master RGB for screen\LY_Master_RGB_w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6227" y="5861997"/>
            <a:ext cx="2653704" cy="85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8274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large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2AC66-4155-2647-87BD-6F96C28CC256}"/>
              </a:ext>
            </a:extLst>
          </p:cNvPr>
          <p:cNvSpPr/>
          <p:nvPr userDrawn="1"/>
        </p:nvSpPr>
        <p:spPr>
          <a:xfrm rot="8051654">
            <a:off x="8477251" y="-6393745"/>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437361" y="484761"/>
            <a:ext cx="4562221" cy="1101985"/>
          </a:xfrm>
          <a:prstGeom prst="rect">
            <a:avLst/>
          </a:prstGeom>
        </p:spPr>
      </p:pic>
      <p:sp>
        <p:nvSpPr>
          <p:cNvPr id="9" name="Rectangle 8">
            <a:extLst>
              <a:ext uri="{FF2B5EF4-FFF2-40B4-BE49-F238E27FC236}">
                <a16:creationId xmlns:a16="http://schemas.microsoft.com/office/drawing/2014/main" id="{EFFF67C8-C473-374A-A22B-3D874E88723D}"/>
              </a:ext>
            </a:extLst>
          </p:cNvPr>
          <p:cNvSpPr/>
          <p:nvPr userDrawn="1"/>
        </p:nvSpPr>
        <p:spPr>
          <a:xfrm rot="2116532">
            <a:off x="8738800" y="-1364544"/>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5046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mall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2AC66-4155-2647-87BD-6F96C28CC256}"/>
              </a:ext>
            </a:extLst>
          </p:cNvPr>
          <p:cNvSpPr/>
          <p:nvPr userDrawn="1"/>
        </p:nvSpPr>
        <p:spPr>
          <a:xfrm rot="8051654">
            <a:off x="8477251" y="-6393745"/>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FF67C8-C473-374A-A22B-3D874E88723D}"/>
              </a:ext>
            </a:extLst>
          </p:cNvPr>
          <p:cNvSpPr/>
          <p:nvPr userDrawn="1"/>
        </p:nvSpPr>
        <p:spPr>
          <a:xfrm rot="2116532">
            <a:off x="8738800" y="-1364544"/>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9"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181572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small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2AC66-4155-2647-87BD-6F96C28CC256}"/>
              </a:ext>
            </a:extLst>
          </p:cNvPr>
          <p:cNvSpPr/>
          <p:nvPr userDrawn="1"/>
        </p:nvSpPr>
        <p:spPr>
          <a:xfrm rot="8051654">
            <a:off x="8477251" y="-6393745"/>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EFFF67C8-C473-374A-A22B-3D874E88723D}"/>
              </a:ext>
            </a:extLst>
          </p:cNvPr>
          <p:cNvSpPr/>
          <p:nvPr userDrawn="1"/>
        </p:nvSpPr>
        <p:spPr>
          <a:xfrm rot="2116532">
            <a:off x="8738800" y="-1364544"/>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pic>
        <p:nvPicPr>
          <p:cNvPr id="9"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344705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inform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2AC66-4155-2647-87BD-6F96C28CC256}"/>
              </a:ext>
            </a:extLst>
          </p:cNvPr>
          <p:cNvSpPr/>
          <p:nvPr userDrawn="1"/>
        </p:nvSpPr>
        <p:spPr>
          <a:xfrm rot="8051654">
            <a:off x="8477251" y="-6393745"/>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EFFF67C8-C473-374A-A22B-3D874E88723D}"/>
              </a:ext>
            </a:extLst>
          </p:cNvPr>
          <p:cNvSpPr/>
          <p:nvPr userDrawn="1"/>
        </p:nvSpPr>
        <p:spPr>
          <a:xfrm rot="2116532">
            <a:off x="8738800" y="-1364544"/>
            <a:ext cx="7429500" cy="12164471"/>
          </a:xfrm>
          <a:prstGeom prst="rect">
            <a:avLst/>
          </a:prstGeom>
          <a:gradFill>
            <a:gsLst>
              <a:gs pos="100000">
                <a:srgbClr val="D5E739"/>
              </a:gs>
              <a:gs pos="34000">
                <a:srgbClr val="14737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pic>
        <p:nvPicPr>
          <p:cNvPr id="10"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3364750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pic>
        <p:nvPicPr>
          <p:cNvPr id="11"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1093829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block of text">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81732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with graphic">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326034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A576AE-4491-3947-B999-B21750F777A4}"/>
              </a:ext>
            </a:extLst>
          </p:cNvPr>
          <p:cNvSpPr/>
          <p:nvPr userDrawn="1"/>
        </p:nvSpPr>
        <p:spPr>
          <a:xfrm rot="8051654">
            <a:off x="8477251" y="-6393745"/>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id="{763C14D7-67CC-6D49-94EA-B48D7D113AC7}"/>
              </a:ext>
            </a:extLst>
          </p:cNvPr>
          <p:cNvSpPr/>
          <p:nvPr userDrawn="1"/>
        </p:nvSpPr>
        <p:spPr>
          <a:xfrm rot="2116532">
            <a:off x="8738800" y="-1364544"/>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808022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8DA880-5633-A642-9CF2-FC1C7B58F2D7}"/>
              </a:ext>
            </a:extLst>
          </p:cNvPr>
          <p:cNvPicPr>
            <a:picLocks noChangeAspect="1"/>
          </p:cNvPicPr>
          <p:nvPr userDrawn="1"/>
        </p:nvPicPr>
        <p:blipFill>
          <a:blip r:embed="rId2"/>
          <a:stretch>
            <a:fillRect/>
          </a:stretch>
        </p:blipFill>
        <p:spPr>
          <a:xfrm rot="1457633">
            <a:off x="7946254" y="286586"/>
            <a:ext cx="7882713" cy="11551825"/>
          </a:xfrm>
          <a:prstGeom prst="rect">
            <a:avLst/>
          </a:prstGeom>
        </p:spPr>
      </p:pic>
      <p:sp>
        <p:nvSpPr>
          <p:cNvPr id="10" name="Rectangle 9">
            <a:extLst>
              <a:ext uri="{FF2B5EF4-FFF2-40B4-BE49-F238E27FC236}">
                <a16:creationId xmlns:a16="http://schemas.microsoft.com/office/drawing/2014/main" id="{DF0E643A-1604-4346-B9C3-404361D368BE}"/>
              </a:ext>
            </a:extLst>
          </p:cNvPr>
          <p:cNvSpPr/>
          <p:nvPr userDrawn="1"/>
        </p:nvSpPr>
        <p:spPr>
          <a:xfrm rot="8051654">
            <a:off x="9154585" y="-6905717"/>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3"/>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747550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bg>
      <p:bgRef idx="1001">
        <a:schemeClr val="bg2"/>
      </p:bgRef>
    </p:bg>
    <p:spTree>
      <p:nvGrpSpPr>
        <p:cNvPr id="1" name=""/>
        <p:cNvGrpSpPr/>
        <p:nvPr/>
      </p:nvGrpSpPr>
      <p:grpSpPr>
        <a:xfrm>
          <a:off x="0" y="0"/>
          <a:ext cx="0" cy="0"/>
          <a:chOff x="0" y="0"/>
          <a:chExt cx="0" cy="0"/>
        </a:xfrm>
      </p:grpSpPr>
      <p:pic>
        <p:nvPicPr>
          <p:cNvPr id="1026" name="Picture 2" descr="N:\We got\Communications\Style\Logos\London Youth\Master RGB for screen\LY_Master_RGB_w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6227" y="5861997"/>
            <a:ext cx="2653704" cy="85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74288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large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2AC66-4155-2647-87BD-6F96C28CC256}"/>
              </a:ext>
            </a:extLst>
          </p:cNvPr>
          <p:cNvSpPr/>
          <p:nvPr userDrawn="1"/>
        </p:nvSpPr>
        <p:spPr>
          <a:xfrm rot="8051654">
            <a:off x="8477251" y="-6393745"/>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437361" y="484761"/>
            <a:ext cx="4562221" cy="1101985"/>
          </a:xfrm>
          <a:prstGeom prst="rect">
            <a:avLst/>
          </a:prstGeom>
        </p:spPr>
      </p:pic>
      <p:sp>
        <p:nvSpPr>
          <p:cNvPr id="9" name="Rectangle 8">
            <a:extLst>
              <a:ext uri="{FF2B5EF4-FFF2-40B4-BE49-F238E27FC236}">
                <a16:creationId xmlns:a16="http://schemas.microsoft.com/office/drawing/2014/main" id="{EFFF67C8-C473-374A-A22B-3D874E88723D}"/>
              </a:ext>
            </a:extLst>
          </p:cNvPr>
          <p:cNvSpPr/>
          <p:nvPr userDrawn="1"/>
        </p:nvSpPr>
        <p:spPr>
          <a:xfrm rot="2116532">
            <a:off x="8738800" y="-1364544"/>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06859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small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2AC66-4155-2647-87BD-6F96C28CC256}"/>
              </a:ext>
            </a:extLst>
          </p:cNvPr>
          <p:cNvSpPr/>
          <p:nvPr userDrawn="1"/>
        </p:nvSpPr>
        <p:spPr>
          <a:xfrm rot="8051654">
            <a:off x="8477251" y="-6393745"/>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EFFF67C8-C473-374A-A22B-3D874E88723D}"/>
              </a:ext>
            </a:extLst>
          </p:cNvPr>
          <p:cNvSpPr/>
          <p:nvPr userDrawn="1"/>
        </p:nvSpPr>
        <p:spPr>
          <a:xfrm rot="2116532">
            <a:off x="8738800" y="-1364544"/>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pic>
        <p:nvPicPr>
          <p:cNvPr id="9"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393375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nform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2AC66-4155-2647-87BD-6F96C28CC256}"/>
              </a:ext>
            </a:extLst>
          </p:cNvPr>
          <p:cNvSpPr/>
          <p:nvPr userDrawn="1"/>
        </p:nvSpPr>
        <p:spPr>
          <a:xfrm rot="8051654">
            <a:off x="8477251" y="-6393745"/>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FF67C8-C473-374A-A22B-3D874E88723D}"/>
              </a:ext>
            </a:extLst>
          </p:cNvPr>
          <p:cNvSpPr/>
          <p:nvPr userDrawn="1"/>
        </p:nvSpPr>
        <p:spPr>
          <a:xfrm rot="2116532">
            <a:off x="8738800" y="-1364544"/>
            <a:ext cx="7429500" cy="12164471"/>
          </a:xfrm>
          <a:prstGeom prst="rect">
            <a:avLst/>
          </a:prstGeom>
          <a:gradFill>
            <a:gsLst>
              <a:gs pos="100000">
                <a:srgbClr val="D5E739"/>
              </a:gs>
              <a:gs pos="34000">
                <a:srgbClr val="14737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380738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inform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B2AC66-4155-2647-87BD-6F96C28CC256}"/>
              </a:ext>
            </a:extLst>
          </p:cNvPr>
          <p:cNvSpPr/>
          <p:nvPr userDrawn="1"/>
        </p:nvSpPr>
        <p:spPr>
          <a:xfrm rot="8051654">
            <a:off x="8477251" y="-6393745"/>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EFFF67C8-C473-374A-A22B-3D874E88723D}"/>
              </a:ext>
            </a:extLst>
          </p:cNvPr>
          <p:cNvSpPr/>
          <p:nvPr userDrawn="1"/>
        </p:nvSpPr>
        <p:spPr>
          <a:xfrm rot="2116532">
            <a:off x="8738800" y="-1364544"/>
            <a:ext cx="7429500" cy="12164471"/>
          </a:xfrm>
          <a:prstGeom prst="rect">
            <a:avLst/>
          </a:prstGeom>
          <a:gradFill>
            <a:gsLst>
              <a:gs pos="100000">
                <a:srgbClr val="D5E739"/>
              </a:gs>
              <a:gs pos="34000">
                <a:srgbClr val="14737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pic>
        <p:nvPicPr>
          <p:cNvPr id="10"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3814951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pic>
        <p:nvPicPr>
          <p:cNvPr id="11"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551638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block of text">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1371812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with graphic">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4265498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A576AE-4491-3947-B999-B21750F777A4}"/>
              </a:ext>
            </a:extLst>
          </p:cNvPr>
          <p:cNvSpPr/>
          <p:nvPr userDrawn="1"/>
        </p:nvSpPr>
        <p:spPr>
          <a:xfrm rot="8051654">
            <a:off x="8477251" y="-6393745"/>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id="{763C14D7-67CC-6D49-94EA-B48D7D113AC7}"/>
              </a:ext>
            </a:extLst>
          </p:cNvPr>
          <p:cNvSpPr/>
          <p:nvPr userDrawn="1"/>
        </p:nvSpPr>
        <p:spPr>
          <a:xfrm rot="2116532">
            <a:off x="8738800" y="-1364544"/>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346039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8DA880-5633-A642-9CF2-FC1C7B58F2D7}"/>
              </a:ext>
            </a:extLst>
          </p:cNvPr>
          <p:cNvPicPr>
            <a:picLocks noChangeAspect="1"/>
          </p:cNvPicPr>
          <p:nvPr userDrawn="1"/>
        </p:nvPicPr>
        <p:blipFill>
          <a:blip r:embed="rId2"/>
          <a:stretch>
            <a:fillRect/>
          </a:stretch>
        </p:blipFill>
        <p:spPr>
          <a:xfrm rot="1457633">
            <a:off x="7946254" y="286586"/>
            <a:ext cx="7882713" cy="11551825"/>
          </a:xfrm>
          <a:prstGeom prst="rect">
            <a:avLst/>
          </a:prstGeom>
        </p:spPr>
      </p:pic>
      <p:sp>
        <p:nvSpPr>
          <p:cNvPr id="10" name="Rectangle 9">
            <a:extLst>
              <a:ext uri="{FF2B5EF4-FFF2-40B4-BE49-F238E27FC236}">
                <a16:creationId xmlns:a16="http://schemas.microsoft.com/office/drawing/2014/main" id="{DF0E643A-1604-4346-B9C3-404361D368BE}"/>
              </a:ext>
            </a:extLst>
          </p:cNvPr>
          <p:cNvSpPr/>
          <p:nvPr userDrawn="1"/>
        </p:nvSpPr>
        <p:spPr>
          <a:xfrm rot="8051654">
            <a:off x="9154585" y="-6905717"/>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3"/>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480313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al slide">
    <p:bg>
      <p:bgRef idx="1001">
        <a:schemeClr val="bg2"/>
      </p:bgRef>
    </p:bg>
    <p:spTree>
      <p:nvGrpSpPr>
        <p:cNvPr id="1" name=""/>
        <p:cNvGrpSpPr/>
        <p:nvPr/>
      </p:nvGrpSpPr>
      <p:grpSpPr>
        <a:xfrm>
          <a:off x="0" y="0"/>
          <a:ext cx="0" cy="0"/>
          <a:chOff x="0" y="0"/>
          <a:chExt cx="0" cy="0"/>
        </a:xfrm>
      </p:grpSpPr>
      <p:pic>
        <p:nvPicPr>
          <p:cNvPr id="1026" name="Picture 2" descr="N:\We got\Communications\Style\Logos\London Youth\Master RGB for screen\LY_Master_RGB_w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6227" y="5861997"/>
            <a:ext cx="2653704" cy="85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3313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pic>
        <p:nvPicPr>
          <p:cNvPr id="11"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36538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lock of text">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77618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with graphic">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45903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A576AE-4491-3947-B999-B21750F777A4}"/>
              </a:ext>
            </a:extLst>
          </p:cNvPr>
          <p:cNvSpPr/>
          <p:nvPr userDrawn="1"/>
        </p:nvSpPr>
        <p:spPr>
          <a:xfrm rot="8051654">
            <a:off x="8477251" y="-6393745"/>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3C14D7-67CC-6D49-94EA-B48D7D113AC7}"/>
              </a:ext>
            </a:extLst>
          </p:cNvPr>
          <p:cNvSpPr/>
          <p:nvPr userDrawn="1"/>
        </p:nvSpPr>
        <p:spPr>
          <a:xfrm rot="2116532">
            <a:off x="8738800" y="-1364544"/>
            <a:ext cx="7429500" cy="12164471"/>
          </a:xfrm>
          <a:prstGeom prst="rect">
            <a:avLst/>
          </a:prstGeom>
          <a:solidFill>
            <a:srgbClr val="623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2"/>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59461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8DA880-5633-A642-9CF2-FC1C7B58F2D7}"/>
              </a:ext>
            </a:extLst>
          </p:cNvPr>
          <p:cNvPicPr>
            <a:picLocks noChangeAspect="1"/>
          </p:cNvPicPr>
          <p:nvPr userDrawn="1"/>
        </p:nvPicPr>
        <p:blipFill>
          <a:blip r:embed="rId2"/>
          <a:stretch>
            <a:fillRect/>
          </a:stretch>
        </p:blipFill>
        <p:spPr>
          <a:xfrm rot="1457633">
            <a:off x="7946254" y="286586"/>
            <a:ext cx="7882713" cy="11551825"/>
          </a:xfrm>
          <a:prstGeom prst="rect">
            <a:avLst/>
          </a:prstGeom>
        </p:spPr>
      </p:pic>
      <p:sp>
        <p:nvSpPr>
          <p:cNvPr id="10" name="Rectangle 9">
            <a:extLst>
              <a:ext uri="{FF2B5EF4-FFF2-40B4-BE49-F238E27FC236}">
                <a16:creationId xmlns:a16="http://schemas.microsoft.com/office/drawing/2014/main" id="{DF0E643A-1604-4346-B9C3-404361D368BE}"/>
              </a:ext>
            </a:extLst>
          </p:cNvPr>
          <p:cNvSpPr/>
          <p:nvPr userDrawn="1"/>
        </p:nvSpPr>
        <p:spPr>
          <a:xfrm rot="8051654">
            <a:off x="9154585" y="-6905717"/>
            <a:ext cx="7429500" cy="12164471"/>
          </a:xfrm>
          <a:prstGeom prst="rect">
            <a:avLst/>
          </a:prstGeom>
          <a:solidFill>
            <a:srgbClr val="147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6">
            <a:extLst>
              <a:ext uri="{FF2B5EF4-FFF2-40B4-BE49-F238E27FC236}">
                <a16:creationId xmlns:a16="http://schemas.microsoft.com/office/drawing/2014/main" id="{793EC5AF-D8B2-C94B-90A9-94F16F16F548}"/>
              </a:ext>
            </a:extLst>
          </p:cNvPr>
          <p:cNvPicPr>
            <a:picLocks noChangeAspect="1"/>
          </p:cNvPicPr>
          <p:nvPr userDrawn="1"/>
        </p:nvPicPr>
        <p:blipFill>
          <a:blip r:embed="rId3"/>
          <a:stretch>
            <a:fillRect/>
          </a:stretch>
        </p:blipFill>
        <p:spPr>
          <a:xfrm>
            <a:off x="340356" y="5991893"/>
            <a:ext cx="2483526" cy="599886"/>
          </a:xfrm>
          <a:prstGeom prst="rect">
            <a:avLst/>
          </a:prstGeom>
        </p:spPr>
      </p:pic>
    </p:spTree>
    <p:extLst>
      <p:ext uri="{BB962C8B-B14F-4D97-AF65-F5344CB8AC3E}">
        <p14:creationId xmlns:p14="http://schemas.microsoft.com/office/powerpoint/2010/main" val="200524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bg>
      <p:bgRef idx="1001">
        <a:schemeClr val="bg2"/>
      </p:bgRef>
    </p:bg>
    <p:spTree>
      <p:nvGrpSpPr>
        <p:cNvPr id="1" name=""/>
        <p:cNvGrpSpPr/>
        <p:nvPr/>
      </p:nvGrpSpPr>
      <p:grpSpPr>
        <a:xfrm>
          <a:off x="0" y="0"/>
          <a:ext cx="0" cy="0"/>
          <a:chOff x="0" y="0"/>
          <a:chExt cx="0" cy="0"/>
        </a:xfrm>
      </p:grpSpPr>
      <p:pic>
        <p:nvPicPr>
          <p:cNvPr id="1026" name="Picture 2" descr="N:\We got\Communications\Style\Logos\London Youth\Master RGB for screen\LY_Master_RGB_w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6227" y="5861997"/>
            <a:ext cx="2653704" cy="85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58341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A5909-1450-0945-B874-69C9035F8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4B48E-3A9C-0840-A62A-CAF89843C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E2B17-6F05-E14A-B555-7AFD92F8D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A8318-DF23-884B-BD21-873DE490F724}" type="datetimeFigureOut">
              <a:rPr lang="en-US" smtClean="0"/>
              <a:t>6/7/2019</a:t>
            </a:fld>
            <a:endParaRPr lang="en-US"/>
          </a:p>
        </p:txBody>
      </p:sp>
      <p:sp>
        <p:nvSpPr>
          <p:cNvPr id="5" name="Footer Placeholder 4">
            <a:extLst>
              <a:ext uri="{FF2B5EF4-FFF2-40B4-BE49-F238E27FC236}">
                <a16:creationId xmlns:a16="http://schemas.microsoft.com/office/drawing/2014/main" id="{12C945B1-DA73-7D46-9221-67008E656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53D536-BCD3-7240-8AE2-C85AEB1211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7777E-8570-394E-9A1F-DA9B1D38E1A5}" type="slidenum">
              <a:rPr lang="en-US" smtClean="0"/>
              <a:t>‹#›</a:t>
            </a:fld>
            <a:endParaRPr lang="en-US"/>
          </a:p>
        </p:txBody>
      </p:sp>
    </p:spTree>
    <p:extLst>
      <p:ext uri="{BB962C8B-B14F-4D97-AF65-F5344CB8AC3E}">
        <p14:creationId xmlns:p14="http://schemas.microsoft.com/office/powerpoint/2010/main" val="22172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60" r:id="rId6"/>
    <p:sldLayoutId id="2147483653" r:id="rId7"/>
    <p:sldLayoutId id="2147483654" r:id="rId8"/>
    <p:sldLayoutId id="214748366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A5909-1450-0945-B874-69C9035F8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4B48E-3A9C-0840-A62A-CAF89843C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E2B17-6F05-E14A-B555-7AFD92F8D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A8318-DF23-884B-BD21-873DE490F724}" type="datetimeFigureOut">
              <a:rPr lang="en-US" smtClean="0">
                <a:solidFill>
                  <a:prstClr val="black">
                    <a:tint val="75000"/>
                  </a:prstClr>
                </a:solidFill>
              </a:rPr>
              <a:pPr/>
              <a:t>6/7/2019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2C945B1-DA73-7D46-9221-67008E656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953D536-BCD3-7240-8AE2-C85AEB1211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7777E-8570-394E-9A1F-DA9B1D38E1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436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A5909-1450-0945-B874-69C9035F8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4B48E-3A9C-0840-A62A-CAF89843C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E2B17-6F05-E14A-B555-7AFD92F8D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A8318-DF23-884B-BD21-873DE490F724}" type="datetimeFigureOut">
              <a:rPr lang="en-US" smtClean="0">
                <a:solidFill>
                  <a:prstClr val="black">
                    <a:tint val="75000"/>
                  </a:prstClr>
                </a:solidFill>
              </a:rPr>
              <a:pPr/>
              <a:t>6/7/2019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2C945B1-DA73-7D46-9221-67008E656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953D536-BCD3-7240-8AE2-C85AEB1211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7777E-8570-394E-9A1F-DA9B1D38E1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7886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A5909-1450-0945-B874-69C9035F8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4B48E-3A9C-0840-A62A-CAF89843C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E2B17-6F05-E14A-B555-7AFD92F8D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A8318-DF23-884B-BD21-873DE490F724}" type="datetimeFigureOut">
              <a:rPr lang="en-US" smtClean="0">
                <a:solidFill>
                  <a:prstClr val="black">
                    <a:tint val="75000"/>
                  </a:prstClr>
                </a:solidFill>
              </a:rPr>
              <a:pPr/>
              <a:t>6/7/2019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2C945B1-DA73-7D46-9221-67008E656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953D536-BCD3-7240-8AE2-C85AEB1211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7777E-8570-394E-9A1F-DA9B1D38E1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41922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 y="2433514"/>
            <a:ext cx="6598920" cy="2585323"/>
          </a:xfrm>
          <a:prstGeom prst="rect">
            <a:avLst/>
          </a:prstGeom>
        </p:spPr>
        <p:txBody>
          <a:bodyPr wrap="square">
            <a:spAutoFit/>
          </a:bodyPr>
          <a:lstStyle/>
          <a:p>
            <a:r>
              <a:rPr lang="en-GB" sz="6600" b="1" dirty="0">
                <a:latin typeface="+mj-lt"/>
              </a:rPr>
              <a:t>London Youth</a:t>
            </a:r>
          </a:p>
          <a:p>
            <a:r>
              <a:rPr lang="en-GB" sz="4800" b="1" dirty="0">
                <a:latin typeface="+mj-lt"/>
              </a:rPr>
              <a:t>Introduction to the Quality Mark </a:t>
            </a:r>
            <a:endParaRPr lang="en-GB" sz="2800" b="1" dirty="0">
              <a:latin typeface="+mj-lt"/>
            </a:endParaRPr>
          </a:p>
        </p:txBody>
      </p:sp>
    </p:spTree>
    <p:extLst>
      <p:ext uri="{BB962C8B-B14F-4D97-AF65-F5344CB8AC3E}">
        <p14:creationId xmlns:p14="http://schemas.microsoft.com/office/powerpoint/2010/main" val="303020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Referencing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16" y="1517543"/>
            <a:ext cx="5162550" cy="404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10635" y="2407024"/>
            <a:ext cx="874059" cy="315328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flipH="1">
            <a:off x="5015753" y="1721224"/>
            <a:ext cx="268941" cy="53788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3779043" y="1350442"/>
            <a:ext cx="3871912" cy="741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1800" dirty="0">
                <a:solidFill>
                  <a:schemeClr val="accent2"/>
                </a:solidFill>
              </a:rPr>
              <a:t>Reference relevant indicator</a:t>
            </a:r>
            <a:endParaRPr lang="en-GB" sz="1800" dirty="0">
              <a:solidFill>
                <a:schemeClr val="accent2"/>
              </a:solidFill>
            </a:endParaRPr>
          </a:p>
        </p:txBody>
      </p:sp>
      <p:sp>
        <p:nvSpPr>
          <p:cNvPr id="6" name="Rectangle 5"/>
          <p:cNvSpPr/>
          <p:nvPr/>
        </p:nvSpPr>
        <p:spPr>
          <a:xfrm>
            <a:off x="820271" y="3538924"/>
            <a:ext cx="3590364" cy="22625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flipH="1">
            <a:off x="4410635" y="3227294"/>
            <a:ext cx="2339790" cy="42475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6750424" y="2991169"/>
            <a:ext cx="3554083" cy="547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1800" dirty="0">
                <a:solidFill>
                  <a:schemeClr val="accent1"/>
                </a:solidFill>
              </a:rPr>
              <a:t>Describe evidence piece</a:t>
            </a:r>
            <a:endParaRPr lang="en-GB" sz="1800" dirty="0">
              <a:solidFill>
                <a:schemeClr val="accent1"/>
              </a:solidFill>
            </a:endParaRPr>
          </a:p>
        </p:txBody>
      </p:sp>
    </p:spTree>
    <p:extLst>
      <p:ext uri="{BB962C8B-B14F-4D97-AF65-F5344CB8AC3E}">
        <p14:creationId xmlns:p14="http://schemas.microsoft.com/office/powerpoint/2010/main" val="273232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Referencing</a:t>
            </a:r>
            <a:endParaRPr lang="en-US"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625" t="27333" r="29125" b="21778"/>
          <a:stretch/>
        </p:blipFill>
        <p:spPr bwMode="auto">
          <a:xfrm>
            <a:off x="879101" y="1679761"/>
            <a:ext cx="5724525" cy="387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79101" y="2433918"/>
            <a:ext cx="5562040" cy="118506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6603626" y="2655670"/>
            <a:ext cx="3871912" cy="741563"/>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1800" dirty="0">
                <a:solidFill>
                  <a:schemeClr val="accent2"/>
                </a:solidFill>
              </a:rPr>
              <a:t>Do you need to describe the evidence in more detail for it to make sense?</a:t>
            </a:r>
            <a:endParaRPr lang="en-GB" sz="1800" dirty="0">
              <a:solidFill>
                <a:schemeClr val="accent2"/>
              </a:solidFill>
            </a:endParaRPr>
          </a:p>
        </p:txBody>
      </p:sp>
    </p:spTree>
    <p:extLst>
      <p:ext uri="{BB962C8B-B14F-4D97-AF65-F5344CB8AC3E}">
        <p14:creationId xmlns:p14="http://schemas.microsoft.com/office/powerpoint/2010/main" val="335711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Outcomes for Young People</a:t>
            </a:r>
            <a:endParaRPr lang="en-US" dirty="0"/>
          </a:p>
        </p:txBody>
      </p:sp>
      <p:pic>
        <p:nvPicPr>
          <p:cNvPr id="5" name="Picture 2" descr="Image result for star chart measuring imp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96" y="1410141"/>
            <a:ext cx="4847117" cy="374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6496050" y="3026451"/>
            <a:ext cx="2919390" cy="7415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1800" dirty="0">
                <a:solidFill>
                  <a:schemeClr val="accent2"/>
                </a:solidFill>
              </a:rPr>
              <a:t>Key question is, whatever the toolkit, what are you measuring and why?</a:t>
            </a:r>
            <a:endParaRPr lang="en-GB" sz="1800" dirty="0">
              <a:solidFill>
                <a:schemeClr val="accent2"/>
              </a:solidFill>
            </a:endParaRPr>
          </a:p>
        </p:txBody>
      </p:sp>
    </p:spTree>
    <p:extLst>
      <p:ext uri="{BB962C8B-B14F-4D97-AF65-F5344CB8AC3E}">
        <p14:creationId xmlns:p14="http://schemas.microsoft.com/office/powerpoint/2010/main" val="369542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Safeguarding and Child Protection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1" y="1517543"/>
            <a:ext cx="5615352"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711388" y="2353234"/>
            <a:ext cx="793377" cy="334578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0" y="1674923"/>
            <a:ext cx="2919390" cy="741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1800" dirty="0">
                <a:solidFill>
                  <a:schemeClr val="accent2"/>
                </a:solidFill>
              </a:rPr>
              <a:t>Reference the DBS number</a:t>
            </a:r>
            <a:endParaRPr lang="en-GB" sz="1800" dirty="0">
              <a:solidFill>
                <a:schemeClr val="accent2"/>
              </a:solidFill>
            </a:endParaRPr>
          </a:p>
        </p:txBody>
      </p:sp>
      <p:cxnSp>
        <p:nvCxnSpPr>
          <p:cNvPr id="8" name="Straight Arrow Connector 7"/>
          <p:cNvCxnSpPr>
            <a:cxnSpLocks/>
          </p:cNvCxnSpPr>
          <p:nvPr/>
        </p:nvCxnSpPr>
        <p:spPr>
          <a:xfrm>
            <a:off x="2176441" y="1749997"/>
            <a:ext cx="1395434" cy="59141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05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Safeguarding Policy Essentials</a:t>
            </a:r>
            <a:endParaRPr lang="en-US" sz="4000" dirty="0"/>
          </a:p>
        </p:txBody>
      </p:sp>
      <p:sp>
        <p:nvSpPr>
          <p:cNvPr id="5" name="Content Placeholder 2"/>
          <p:cNvSpPr txBox="1">
            <a:spLocks/>
          </p:cNvSpPr>
          <p:nvPr/>
        </p:nvSpPr>
        <p:spPr>
          <a:xfrm>
            <a:off x="271440" y="1517543"/>
            <a:ext cx="7743825" cy="448329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dirty="0"/>
              <a:t>An overall statement of commitment (3.1B)</a:t>
            </a:r>
          </a:p>
          <a:p>
            <a:pPr>
              <a:spcAft>
                <a:spcPts val="600"/>
              </a:spcAft>
            </a:pPr>
            <a:r>
              <a:rPr lang="en-US" dirty="0"/>
              <a:t>Definitions of neglect and abuse (3.1B)</a:t>
            </a:r>
            <a:endParaRPr lang="en-GB" dirty="0"/>
          </a:p>
          <a:p>
            <a:pPr>
              <a:spcAft>
                <a:spcPts val="600"/>
              </a:spcAft>
            </a:pPr>
            <a:r>
              <a:rPr lang="en-GB" dirty="0"/>
              <a:t>Designated safeguarding officer named and has training (3.2B)</a:t>
            </a:r>
          </a:p>
          <a:p>
            <a:pPr>
              <a:spcAft>
                <a:spcPts val="600"/>
              </a:spcAft>
            </a:pPr>
            <a:r>
              <a:rPr lang="en-GB" dirty="0"/>
              <a:t>Procedure of reporting abuse (3.6B)</a:t>
            </a:r>
          </a:p>
          <a:p>
            <a:pPr>
              <a:spcAft>
                <a:spcPts val="600"/>
              </a:spcAft>
            </a:pPr>
            <a:r>
              <a:rPr lang="en-GB" dirty="0"/>
              <a:t>There should be a ‘Duty of Care’ statement (3.5B)</a:t>
            </a:r>
          </a:p>
          <a:p>
            <a:pPr>
              <a:spcAft>
                <a:spcPts val="600"/>
              </a:spcAft>
            </a:pPr>
            <a:r>
              <a:rPr lang="en-GB" dirty="0"/>
              <a:t>Outline procedures for dealing with allegations against staff or volunteers (3.8B)</a:t>
            </a:r>
          </a:p>
        </p:txBody>
      </p:sp>
    </p:spTree>
    <p:extLst>
      <p:ext uri="{BB962C8B-B14F-4D97-AF65-F5344CB8AC3E}">
        <p14:creationId xmlns:p14="http://schemas.microsoft.com/office/powerpoint/2010/main" val="220081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Diversity, Equality &amp; Inclusion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741" y="1517543"/>
            <a:ext cx="6476406" cy="451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78071" y="5567082"/>
            <a:ext cx="927847" cy="25549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6387353" y="4935071"/>
            <a:ext cx="154641" cy="5109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694394" y="4988859"/>
            <a:ext cx="154641" cy="5109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05918" y="4975412"/>
            <a:ext cx="154641" cy="5109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153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Equal Opportunities Policy Essentials</a:t>
            </a:r>
            <a:endParaRPr lang="en-US" sz="4000" dirty="0"/>
          </a:p>
        </p:txBody>
      </p:sp>
      <p:sp>
        <p:nvSpPr>
          <p:cNvPr id="5" name="Content Placeholder 2"/>
          <p:cNvSpPr txBox="1">
            <a:spLocks/>
          </p:cNvSpPr>
          <p:nvPr/>
        </p:nvSpPr>
        <p:spPr>
          <a:xfrm>
            <a:off x="271440" y="1517543"/>
            <a:ext cx="7743825" cy="44832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dirty="0"/>
              <a:t>Written reference to the Equalities Act 2010 and the 9 protected characteristics (4.1B)</a:t>
            </a:r>
          </a:p>
        </p:txBody>
      </p:sp>
    </p:spTree>
    <p:extLst>
      <p:ext uri="{BB962C8B-B14F-4D97-AF65-F5344CB8AC3E}">
        <p14:creationId xmlns:p14="http://schemas.microsoft.com/office/powerpoint/2010/main" val="3027734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Health &amp; Safety Policy Essentials</a:t>
            </a:r>
            <a:endParaRPr lang="en-US" sz="4000" dirty="0"/>
          </a:p>
        </p:txBody>
      </p:sp>
      <p:sp>
        <p:nvSpPr>
          <p:cNvPr id="5" name="Content Placeholder 2"/>
          <p:cNvSpPr txBox="1">
            <a:spLocks/>
          </p:cNvSpPr>
          <p:nvPr/>
        </p:nvSpPr>
        <p:spPr>
          <a:xfrm>
            <a:off x="271440" y="1517543"/>
            <a:ext cx="7743825" cy="44832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dirty="0"/>
              <a:t>Written reference Health and Safety Executive (6.1B)</a:t>
            </a:r>
          </a:p>
          <a:p>
            <a:pPr>
              <a:spcAft>
                <a:spcPts val="600"/>
              </a:spcAft>
            </a:pPr>
            <a:r>
              <a:rPr lang="en-US" dirty="0"/>
              <a:t>Fire safety procedures outlined (6.2B)</a:t>
            </a:r>
            <a:endParaRPr lang="en-GB" dirty="0"/>
          </a:p>
          <a:p>
            <a:pPr>
              <a:spcAft>
                <a:spcPts val="600"/>
              </a:spcAft>
            </a:pPr>
            <a:r>
              <a:rPr lang="en-GB" dirty="0"/>
              <a:t>Accident and incident reporting procedures (6.6B)</a:t>
            </a:r>
          </a:p>
          <a:p>
            <a:pPr>
              <a:spcAft>
                <a:spcPts val="600"/>
              </a:spcAft>
            </a:pPr>
            <a:r>
              <a:rPr lang="en-GB" dirty="0"/>
              <a:t>Adequate first aid procedures (6.7B)</a:t>
            </a:r>
          </a:p>
        </p:txBody>
      </p:sp>
    </p:spTree>
    <p:extLst>
      <p:ext uri="{BB962C8B-B14F-4D97-AF65-F5344CB8AC3E}">
        <p14:creationId xmlns:p14="http://schemas.microsoft.com/office/powerpoint/2010/main" val="30083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Health and Safety – Risk Assessments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44" y="1517543"/>
            <a:ext cx="884872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5154706" y="4934910"/>
            <a:ext cx="2919390" cy="7415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1800" dirty="0">
                <a:solidFill>
                  <a:schemeClr val="accent2"/>
                </a:solidFill>
              </a:rPr>
              <a:t>Is this good enough?</a:t>
            </a:r>
          </a:p>
          <a:p>
            <a:pPr marL="0" indent="0">
              <a:spcAft>
                <a:spcPts val="600"/>
              </a:spcAft>
              <a:buNone/>
            </a:pPr>
            <a:r>
              <a:rPr lang="en-US" sz="1800" dirty="0">
                <a:solidFill>
                  <a:schemeClr val="accent2"/>
                </a:solidFill>
              </a:rPr>
              <a:t>What is missing?</a:t>
            </a:r>
            <a:endParaRPr lang="en-GB" sz="1800" dirty="0">
              <a:solidFill>
                <a:schemeClr val="accent2"/>
              </a:solidFill>
            </a:endParaRPr>
          </a:p>
        </p:txBody>
      </p:sp>
    </p:spTree>
    <p:extLst>
      <p:ext uri="{BB962C8B-B14F-4D97-AF65-F5344CB8AC3E}">
        <p14:creationId xmlns:p14="http://schemas.microsoft.com/office/powerpoint/2010/main" val="81640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Health and Safety – Risk Assessments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480" y="1390412"/>
            <a:ext cx="7454850" cy="4468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314699" y="2513383"/>
            <a:ext cx="1510206" cy="43152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p:cNvSpPr txBox="1">
            <a:spLocks/>
          </p:cNvSpPr>
          <p:nvPr/>
        </p:nvSpPr>
        <p:spPr>
          <a:xfrm>
            <a:off x="4675092" y="1378198"/>
            <a:ext cx="2919390" cy="741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1800" dirty="0">
                <a:solidFill>
                  <a:schemeClr val="accent2"/>
                </a:solidFill>
              </a:rPr>
              <a:t>Scoring is crucial</a:t>
            </a:r>
            <a:endParaRPr lang="en-GB" sz="1800" dirty="0">
              <a:solidFill>
                <a:schemeClr val="accent2"/>
              </a:solidFill>
            </a:endParaRPr>
          </a:p>
        </p:txBody>
      </p:sp>
      <p:cxnSp>
        <p:nvCxnSpPr>
          <p:cNvPr id="10" name="Straight Arrow Connector 9"/>
          <p:cNvCxnSpPr/>
          <p:nvPr/>
        </p:nvCxnSpPr>
        <p:spPr>
          <a:xfrm flipH="1">
            <a:off x="4690434" y="1791442"/>
            <a:ext cx="268941" cy="656637"/>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642848" y="2502893"/>
            <a:ext cx="376517" cy="44201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flipH="1" flipV="1">
            <a:off x="7169176" y="2723900"/>
            <a:ext cx="1383154" cy="46305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8552330" y="2962563"/>
            <a:ext cx="2138082" cy="741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1800" dirty="0">
                <a:solidFill>
                  <a:schemeClr val="accent1"/>
                </a:solidFill>
              </a:rPr>
              <a:t>Re-score after control measures</a:t>
            </a:r>
            <a:endParaRPr lang="en-GB" sz="1800" dirty="0">
              <a:solidFill>
                <a:schemeClr val="accent1"/>
              </a:solidFill>
            </a:endParaRPr>
          </a:p>
        </p:txBody>
      </p:sp>
    </p:spTree>
    <p:extLst>
      <p:ext uri="{BB962C8B-B14F-4D97-AF65-F5344CB8AC3E}">
        <p14:creationId xmlns:p14="http://schemas.microsoft.com/office/powerpoint/2010/main" val="161129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8697748"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prstClr val="black"/>
                </a:solidFill>
              </a:rPr>
              <a:t>A network of  over 400 youth organisations drawn from all parts of the capital</a:t>
            </a:r>
          </a:p>
        </p:txBody>
      </p:sp>
      <p:pic>
        <p:nvPicPr>
          <p:cNvPr id="5" name="Picture 4" descr="Use links below to sav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49" y="1261219"/>
            <a:ext cx="6886015" cy="457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043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Leadership and Management</a:t>
            </a:r>
            <a:endParaRPr lang="en-US" dirty="0"/>
          </a:p>
        </p:txBody>
      </p:sp>
      <p:sp>
        <p:nvSpPr>
          <p:cNvPr id="11" name="TextBox 10"/>
          <p:cNvSpPr txBox="1"/>
          <p:nvPr/>
        </p:nvSpPr>
        <p:spPr>
          <a:xfrm>
            <a:off x="3971880" y="6104955"/>
            <a:ext cx="1743119" cy="461665"/>
          </a:xfrm>
          <a:prstGeom prst="rect">
            <a:avLst/>
          </a:prstGeom>
          <a:noFill/>
        </p:spPr>
        <p:txBody>
          <a:bodyPr wrap="square" rtlCol="0">
            <a:spAutoFit/>
          </a:bodyPr>
          <a:lstStyle/>
          <a:p>
            <a:r>
              <a:rPr lang="en-GB" sz="2400" b="1" dirty="0"/>
              <a:t>#hashtag</a:t>
            </a:r>
            <a:endParaRPr lang="en-US" sz="2400" b="1" dirty="0"/>
          </a:p>
        </p:txBody>
      </p:sp>
      <p:pic>
        <p:nvPicPr>
          <p:cNvPr id="2050" name="Picture 2" descr="Image result for companies hous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81" y="2067349"/>
            <a:ext cx="4762500" cy="14573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harity commis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4019643"/>
            <a:ext cx="4429125"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139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Data Protection Essentials</a:t>
            </a:r>
            <a:endParaRPr lang="en-US" sz="4000" dirty="0"/>
          </a:p>
        </p:txBody>
      </p:sp>
      <p:sp>
        <p:nvSpPr>
          <p:cNvPr id="5" name="Content Placeholder 2"/>
          <p:cNvSpPr txBox="1">
            <a:spLocks/>
          </p:cNvSpPr>
          <p:nvPr/>
        </p:nvSpPr>
        <p:spPr>
          <a:xfrm>
            <a:off x="271440" y="1517543"/>
            <a:ext cx="7743825" cy="44832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GB" dirty="0"/>
              <a:t>You must provide evidence of a Data Controller registration certificate or confirmation that according to current ICO guidelines, this is not relevant to your organisation</a:t>
            </a:r>
          </a:p>
        </p:txBody>
      </p:sp>
      <p:pic>
        <p:nvPicPr>
          <p:cNvPr id="3" name="Picture 2">
            <a:extLst>
              <a:ext uri="{FF2B5EF4-FFF2-40B4-BE49-F238E27FC236}">
                <a16:creationId xmlns:a16="http://schemas.microsoft.com/office/drawing/2014/main" id="{5C6AFA46-1856-49CD-B0D5-DABA2FF823A2}"/>
              </a:ext>
            </a:extLst>
          </p:cNvPr>
          <p:cNvPicPr>
            <a:picLocks noChangeAspect="1"/>
          </p:cNvPicPr>
          <p:nvPr/>
        </p:nvPicPr>
        <p:blipFill>
          <a:blip r:embed="rId2"/>
          <a:stretch>
            <a:fillRect/>
          </a:stretch>
        </p:blipFill>
        <p:spPr>
          <a:xfrm>
            <a:off x="5962650" y="3254528"/>
            <a:ext cx="2895600" cy="1927072"/>
          </a:xfrm>
          <a:prstGeom prst="rect">
            <a:avLst/>
          </a:prstGeom>
        </p:spPr>
      </p:pic>
    </p:spTree>
    <p:extLst>
      <p:ext uri="{BB962C8B-B14F-4D97-AF65-F5344CB8AC3E}">
        <p14:creationId xmlns:p14="http://schemas.microsoft.com/office/powerpoint/2010/main" val="2955483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Data Protection Policy Essentials</a:t>
            </a:r>
            <a:endParaRPr lang="en-US" sz="4000" dirty="0"/>
          </a:p>
        </p:txBody>
      </p:sp>
      <p:sp>
        <p:nvSpPr>
          <p:cNvPr id="5" name="Content Placeholder 2"/>
          <p:cNvSpPr txBox="1">
            <a:spLocks/>
          </p:cNvSpPr>
          <p:nvPr/>
        </p:nvSpPr>
        <p:spPr>
          <a:xfrm>
            <a:off x="271440" y="1517543"/>
            <a:ext cx="7743825" cy="44832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References the Data Protection Act 1998 and the General Data Protection Regulation (GDPR) (7.12B)</a:t>
            </a:r>
          </a:p>
          <a:p>
            <a:pPr>
              <a:spcAft>
                <a:spcPts val="600"/>
              </a:spcAft>
            </a:pPr>
            <a:r>
              <a:rPr lang="en-GB" dirty="0"/>
              <a:t>Outlines how you share, store, use and dispose of data (7.12B)</a:t>
            </a:r>
          </a:p>
          <a:p>
            <a:pPr>
              <a:spcAft>
                <a:spcPts val="600"/>
              </a:spcAft>
            </a:pPr>
            <a:endParaRPr lang="en-GB" dirty="0"/>
          </a:p>
        </p:txBody>
      </p:sp>
    </p:spTree>
    <p:extLst>
      <p:ext uri="{BB962C8B-B14F-4D97-AF65-F5344CB8AC3E}">
        <p14:creationId xmlns:p14="http://schemas.microsoft.com/office/powerpoint/2010/main" val="2076173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C096C90-E5CC-EB4C-BCA5-57A08513C338}"/>
              </a:ext>
            </a:extLst>
          </p:cNvPr>
          <p:cNvSpPr txBox="1">
            <a:spLocks/>
          </p:cNvSpPr>
          <p:nvPr/>
        </p:nvSpPr>
        <p:spPr>
          <a:xfrm>
            <a:off x="271440" y="1396591"/>
            <a:ext cx="8986860" cy="4373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t>Once the youth organisation has joined London Youth and has been provided with the QM indicators. They will need to:</a:t>
            </a:r>
          </a:p>
          <a:p>
            <a:pPr marL="0" indent="0">
              <a:buNone/>
            </a:pPr>
            <a:endParaRPr lang="en-GB" sz="2200" dirty="0"/>
          </a:p>
          <a:p>
            <a:r>
              <a:rPr lang="en-GB" sz="2200" dirty="0"/>
              <a:t>Begin gathering their evidence (soft or hard copy)</a:t>
            </a:r>
          </a:p>
          <a:p>
            <a:r>
              <a:rPr lang="en-GB" sz="2200" dirty="0"/>
              <a:t>Attend training workshops provided by London Youth</a:t>
            </a:r>
          </a:p>
          <a:p>
            <a:r>
              <a:rPr lang="en-GB" sz="2200" dirty="0"/>
              <a:t>Attend a Quality Mark Workshop at 50% completion</a:t>
            </a:r>
          </a:p>
          <a:p>
            <a:r>
              <a:rPr lang="en-GB" sz="2200" dirty="0"/>
              <a:t>Book a ‘Check-In’ with their Membership Development Officer when 80-90% complete</a:t>
            </a:r>
          </a:p>
          <a:p>
            <a:r>
              <a:rPr lang="en-GB" sz="2200" dirty="0"/>
              <a:t>Undertake an assessment</a:t>
            </a:r>
          </a:p>
          <a:p>
            <a:r>
              <a:rPr lang="en-GB" sz="2200" dirty="0"/>
              <a:t>3 year renewal process</a:t>
            </a:r>
          </a:p>
        </p:txBody>
      </p:sp>
      <p:sp>
        <p:nvSpPr>
          <p:cNvPr id="10" name="Title 1">
            <a:extLst>
              <a:ext uri="{FF2B5EF4-FFF2-40B4-BE49-F238E27FC236}">
                <a16:creationId xmlns:a16="http://schemas.microsoft.com/office/drawing/2014/main" id="{E8B0E906-AA0A-1747-8B53-329D22510CE9}"/>
              </a:ext>
            </a:extLst>
          </p:cNvPr>
          <p:cNvSpPr txBox="1">
            <a:spLocks/>
          </p:cNvSpPr>
          <p:nvPr/>
        </p:nvSpPr>
        <p:spPr>
          <a:xfrm>
            <a:off x="271440" y="320040"/>
            <a:ext cx="8435871"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QM Process</a:t>
            </a:r>
            <a:endParaRPr lang="en-US" dirty="0"/>
          </a:p>
        </p:txBody>
      </p:sp>
    </p:spTree>
    <p:extLst>
      <p:ext uri="{BB962C8B-B14F-4D97-AF65-F5344CB8AC3E}">
        <p14:creationId xmlns:p14="http://schemas.microsoft.com/office/powerpoint/2010/main" val="3278749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C096C90-E5CC-EB4C-BCA5-57A08513C338}"/>
              </a:ext>
            </a:extLst>
          </p:cNvPr>
          <p:cNvSpPr txBox="1">
            <a:spLocks/>
          </p:cNvSpPr>
          <p:nvPr/>
        </p:nvSpPr>
        <p:spPr>
          <a:xfrm>
            <a:off x="271440" y="1502192"/>
            <a:ext cx="8986860" cy="43739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London Youth provides a variety of training workshops and 1-2-1 support to assist in the completion of the Quality Mark. The training currently provided are the following:</a:t>
            </a:r>
            <a:endParaRPr lang="en-GB" sz="2000" dirty="0"/>
          </a:p>
          <a:p>
            <a:r>
              <a:rPr lang="en-GB" sz="2000" dirty="0"/>
              <a:t>Impact Measurement &amp; Evaluation</a:t>
            </a:r>
          </a:p>
          <a:p>
            <a:r>
              <a:rPr lang="en-GB" sz="2000" dirty="0"/>
              <a:t>Improving Policies (Safeguarding + Health and Safety)</a:t>
            </a:r>
          </a:p>
          <a:p>
            <a:r>
              <a:rPr lang="en-GB" sz="2000" dirty="0"/>
              <a:t>Intro to Equality and Diversity</a:t>
            </a:r>
          </a:p>
          <a:p>
            <a:r>
              <a:rPr lang="en-GB" sz="2000" dirty="0"/>
              <a:t>Risk Assessments</a:t>
            </a:r>
          </a:p>
          <a:p>
            <a:r>
              <a:rPr lang="en-GB" sz="2000" dirty="0"/>
              <a:t>Intro to Safeguarding</a:t>
            </a:r>
          </a:p>
          <a:p>
            <a:r>
              <a:rPr lang="en-US" sz="2000" dirty="0"/>
              <a:t>Building Manager</a:t>
            </a:r>
            <a:endParaRPr lang="en-GB" sz="2000" dirty="0"/>
          </a:p>
          <a:p>
            <a:r>
              <a:rPr lang="en-GB" sz="2000" dirty="0"/>
              <a:t>Designated Person Training (accredited)</a:t>
            </a:r>
          </a:p>
          <a:p>
            <a:r>
              <a:rPr lang="en-US" sz="2000" dirty="0"/>
              <a:t>Developing a Youth Board</a:t>
            </a:r>
            <a:endParaRPr lang="en-GB" sz="2000" dirty="0"/>
          </a:p>
          <a:p>
            <a:r>
              <a:rPr lang="en-GB" sz="2000" dirty="0"/>
              <a:t>Youth Mental Health</a:t>
            </a:r>
            <a:endParaRPr lang="en-GB" sz="2000" dirty="0">
              <a:latin typeface="Montserrat" pitchFamily="2" charset="77"/>
            </a:endParaRPr>
          </a:p>
        </p:txBody>
      </p:sp>
      <p:sp>
        <p:nvSpPr>
          <p:cNvPr id="10" name="Title 1">
            <a:extLst>
              <a:ext uri="{FF2B5EF4-FFF2-40B4-BE49-F238E27FC236}">
                <a16:creationId xmlns:a16="http://schemas.microsoft.com/office/drawing/2014/main" id="{E8B0E906-AA0A-1747-8B53-329D22510CE9}"/>
              </a:ext>
            </a:extLst>
          </p:cNvPr>
          <p:cNvSpPr txBox="1">
            <a:spLocks/>
          </p:cNvSpPr>
          <p:nvPr/>
        </p:nvSpPr>
        <p:spPr>
          <a:xfrm>
            <a:off x="271440" y="320040"/>
            <a:ext cx="8435871"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Training</a:t>
            </a:r>
            <a:endParaRPr lang="en-US" dirty="0"/>
          </a:p>
        </p:txBody>
      </p:sp>
    </p:spTree>
    <p:extLst>
      <p:ext uri="{BB962C8B-B14F-4D97-AF65-F5344CB8AC3E}">
        <p14:creationId xmlns:p14="http://schemas.microsoft.com/office/powerpoint/2010/main" val="3278749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C096C90-E5CC-EB4C-BCA5-57A08513C338}"/>
              </a:ext>
            </a:extLst>
          </p:cNvPr>
          <p:cNvSpPr txBox="1">
            <a:spLocks/>
          </p:cNvSpPr>
          <p:nvPr/>
        </p:nvSpPr>
        <p:spPr>
          <a:xfrm>
            <a:off x="271440" y="1705873"/>
            <a:ext cx="8986860" cy="4373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prstClr val="black"/>
              </a:solidFill>
              <a:latin typeface="Montserrat" pitchFamily="2" charset="77"/>
            </a:endParaRPr>
          </a:p>
        </p:txBody>
      </p:sp>
      <p:sp>
        <p:nvSpPr>
          <p:cNvPr id="10" name="Title 1">
            <a:extLst>
              <a:ext uri="{FF2B5EF4-FFF2-40B4-BE49-F238E27FC236}">
                <a16:creationId xmlns:a16="http://schemas.microsoft.com/office/drawing/2014/main" id="{E8B0E906-AA0A-1747-8B53-329D22510CE9}"/>
              </a:ext>
            </a:extLst>
          </p:cNvPr>
          <p:cNvSpPr txBox="1">
            <a:spLocks/>
          </p:cNvSpPr>
          <p:nvPr/>
        </p:nvSpPr>
        <p:spPr>
          <a:xfrm>
            <a:off x="271440" y="320041"/>
            <a:ext cx="8435871" cy="96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prstClr val="black"/>
                </a:solidFill>
              </a:rPr>
              <a:t>Who benefits from the QM?</a:t>
            </a:r>
            <a:endParaRPr lang="en-US" dirty="0">
              <a:solidFill>
                <a:prstClr val="black"/>
              </a:solidFill>
            </a:endParaRPr>
          </a:p>
        </p:txBody>
      </p:sp>
      <p:sp>
        <p:nvSpPr>
          <p:cNvPr id="2" name="TextBox 1"/>
          <p:cNvSpPr txBox="1"/>
          <p:nvPr/>
        </p:nvSpPr>
        <p:spPr>
          <a:xfrm>
            <a:off x="343285" y="1152569"/>
            <a:ext cx="9930267" cy="4801314"/>
          </a:xfrm>
          <a:prstGeom prst="rect">
            <a:avLst/>
          </a:prstGeom>
          <a:noFill/>
        </p:spPr>
        <p:txBody>
          <a:bodyPr wrap="square" rtlCol="0">
            <a:spAutoFit/>
          </a:bodyPr>
          <a:lstStyle/>
          <a:p>
            <a:r>
              <a:rPr lang="en-GB" sz="1700" b="1" dirty="0">
                <a:solidFill>
                  <a:prstClr val="black"/>
                </a:solidFill>
              </a:rPr>
              <a:t>Young People</a:t>
            </a:r>
            <a:r>
              <a:rPr lang="en-GB" sz="1700" dirty="0">
                <a:solidFill>
                  <a:prstClr val="black"/>
                </a:solidFill>
              </a:rPr>
              <a:t>: They have an important role within the organisation and can participate in decision-making; they are made to feel welcome and valued; their opportunities for new experiences and for personal development is increased </a:t>
            </a:r>
          </a:p>
          <a:p>
            <a:endParaRPr lang="en-GB" sz="1700" dirty="0">
              <a:solidFill>
                <a:prstClr val="black"/>
              </a:solidFill>
            </a:endParaRPr>
          </a:p>
          <a:p>
            <a:r>
              <a:rPr lang="en-GB" sz="1700" b="1" dirty="0">
                <a:solidFill>
                  <a:prstClr val="black"/>
                </a:solidFill>
              </a:rPr>
              <a:t>Parents</a:t>
            </a:r>
            <a:r>
              <a:rPr lang="en-GB" sz="1700" dirty="0">
                <a:solidFill>
                  <a:prstClr val="black"/>
                </a:solidFill>
              </a:rPr>
              <a:t>: Security and knowledge that staff are screened and trained in child protection policies and that the premises is safe. They will know that their child will have opportunities for personal development</a:t>
            </a:r>
          </a:p>
          <a:p>
            <a:endParaRPr lang="en-GB" sz="1700" dirty="0">
              <a:solidFill>
                <a:prstClr val="black"/>
              </a:solidFill>
            </a:endParaRPr>
          </a:p>
          <a:p>
            <a:r>
              <a:rPr lang="en-GB" sz="1700" b="1" dirty="0">
                <a:solidFill>
                  <a:prstClr val="black"/>
                </a:solidFill>
              </a:rPr>
              <a:t>Staff/Management</a:t>
            </a:r>
            <a:r>
              <a:rPr lang="en-GB" sz="1700" dirty="0">
                <a:solidFill>
                  <a:prstClr val="black"/>
                </a:solidFill>
              </a:rPr>
              <a:t>: Increased awareness of the day-to-day running of the organisation; increased training opportunities; publicly committed to equality</a:t>
            </a:r>
          </a:p>
          <a:p>
            <a:endParaRPr lang="en-GB" sz="1700" dirty="0">
              <a:solidFill>
                <a:prstClr val="black"/>
              </a:solidFill>
            </a:endParaRPr>
          </a:p>
          <a:p>
            <a:r>
              <a:rPr lang="en-GB" sz="1700" b="1" dirty="0">
                <a:solidFill>
                  <a:prstClr val="black"/>
                </a:solidFill>
              </a:rPr>
              <a:t>External Partners/Funders</a:t>
            </a:r>
            <a:r>
              <a:rPr lang="en-GB" sz="1700" dirty="0">
                <a:solidFill>
                  <a:prstClr val="black"/>
                </a:solidFill>
              </a:rPr>
              <a:t>: Their awareness that the organisation meets all legal requirements to provide a safe place for young people; their confidence that the organisation is functioning in the best interest of young people is increased</a:t>
            </a:r>
          </a:p>
          <a:p>
            <a:endParaRPr lang="en-GB" sz="1700" dirty="0">
              <a:solidFill>
                <a:prstClr val="black"/>
              </a:solidFill>
            </a:endParaRPr>
          </a:p>
          <a:p>
            <a:r>
              <a:rPr lang="en-GB" sz="1700" b="1" dirty="0">
                <a:solidFill>
                  <a:prstClr val="black"/>
                </a:solidFill>
              </a:rPr>
              <a:t>Community</a:t>
            </a:r>
            <a:r>
              <a:rPr lang="en-GB" sz="1700" dirty="0">
                <a:solidFill>
                  <a:prstClr val="black"/>
                </a:solidFill>
              </a:rPr>
              <a:t>: Increased awareness of the organisation’s existence; developed a valuable and visible role in the local community; increased communication among parents, staff, members and management</a:t>
            </a:r>
          </a:p>
        </p:txBody>
      </p:sp>
    </p:spTree>
    <p:extLst>
      <p:ext uri="{BB962C8B-B14F-4D97-AF65-F5344CB8AC3E}">
        <p14:creationId xmlns:p14="http://schemas.microsoft.com/office/powerpoint/2010/main" val="298010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9743" y="2614171"/>
            <a:ext cx="6598920" cy="1015663"/>
          </a:xfrm>
          <a:prstGeom prst="rect">
            <a:avLst/>
          </a:prstGeom>
        </p:spPr>
        <p:txBody>
          <a:bodyPr wrap="square">
            <a:spAutoFit/>
          </a:bodyPr>
          <a:lstStyle/>
          <a:p>
            <a:pPr algn="ctr"/>
            <a:r>
              <a:rPr lang="en-GB" sz="6000" b="1" dirty="0">
                <a:latin typeface="+mj-lt"/>
              </a:rPr>
              <a:t>Any questions?</a:t>
            </a:r>
          </a:p>
        </p:txBody>
      </p:sp>
      <p:sp>
        <p:nvSpPr>
          <p:cNvPr id="4" name="TextBox 3"/>
          <p:cNvSpPr txBox="1"/>
          <p:nvPr/>
        </p:nvSpPr>
        <p:spPr>
          <a:xfrm>
            <a:off x="3971879" y="6104955"/>
            <a:ext cx="3894649" cy="461665"/>
          </a:xfrm>
          <a:prstGeom prst="rect">
            <a:avLst/>
          </a:prstGeom>
          <a:noFill/>
        </p:spPr>
        <p:txBody>
          <a:bodyPr wrap="square" rtlCol="0">
            <a:spAutoFit/>
          </a:bodyPr>
          <a:lstStyle/>
          <a:p>
            <a:r>
              <a:rPr lang="en-GB" sz="2400" b="1" dirty="0"/>
              <a:t>#goodyouthworkworks</a:t>
            </a:r>
            <a:endParaRPr lang="en-US" sz="2400" b="1" dirty="0"/>
          </a:p>
        </p:txBody>
      </p:sp>
    </p:spTree>
    <p:extLst>
      <p:ext uri="{BB962C8B-B14F-4D97-AF65-F5344CB8AC3E}">
        <p14:creationId xmlns:p14="http://schemas.microsoft.com/office/powerpoint/2010/main" val="415017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1DEB35-065C-1B4E-8856-3CE67493887D}"/>
              </a:ext>
            </a:extLst>
          </p:cNvPr>
          <p:cNvSpPr/>
          <p:nvPr/>
        </p:nvSpPr>
        <p:spPr>
          <a:xfrm>
            <a:off x="441960" y="395965"/>
            <a:ext cx="6598920" cy="830997"/>
          </a:xfrm>
          <a:prstGeom prst="rect">
            <a:avLst/>
          </a:prstGeom>
        </p:spPr>
        <p:txBody>
          <a:bodyPr wrap="square">
            <a:spAutoFit/>
          </a:bodyPr>
          <a:lstStyle/>
          <a:p>
            <a:r>
              <a:rPr lang="en-US" sz="4800" b="1">
                <a:latin typeface="Montserrat" pitchFamily="2" charset="77"/>
              </a:rPr>
              <a:t>Keep in touch</a:t>
            </a:r>
            <a:endParaRPr lang="en-GB" sz="2800" b="1">
              <a:latin typeface="Montserrat" pitchFamily="2" charset="77"/>
            </a:endParaRPr>
          </a:p>
        </p:txBody>
      </p:sp>
      <p:grpSp>
        <p:nvGrpSpPr>
          <p:cNvPr id="6" name="Group 5">
            <a:extLst>
              <a:ext uri="{FF2B5EF4-FFF2-40B4-BE49-F238E27FC236}">
                <a16:creationId xmlns:a16="http://schemas.microsoft.com/office/drawing/2014/main" id="{64470054-69E1-9D46-8ACE-B1A9658C57BF}"/>
              </a:ext>
            </a:extLst>
          </p:cNvPr>
          <p:cNvGrpSpPr/>
          <p:nvPr/>
        </p:nvGrpSpPr>
        <p:grpSpPr>
          <a:xfrm>
            <a:off x="6785789" y="1558178"/>
            <a:ext cx="5406280" cy="4524315"/>
            <a:chOff x="254291" y="1578153"/>
            <a:chExt cx="5406280" cy="4524315"/>
          </a:xfrm>
        </p:grpSpPr>
        <p:sp>
          <p:nvSpPr>
            <p:cNvPr id="7" name="Rectangle 6">
              <a:extLst>
                <a:ext uri="{FF2B5EF4-FFF2-40B4-BE49-F238E27FC236}">
                  <a16:creationId xmlns:a16="http://schemas.microsoft.com/office/drawing/2014/main" id="{27D870D3-701C-E140-96F0-17E93EEE0B13}"/>
                </a:ext>
              </a:extLst>
            </p:cNvPr>
            <p:cNvSpPr/>
            <p:nvPr/>
          </p:nvSpPr>
          <p:spPr>
            <a:xfrm>
              <a:off x="325847" y="1578153"/>
              <a:ext cx="5334724" cy="4524315"/>
            </a:xfrm>
            <a:prstGeom prst="rect">
              <a:avLst/>
            </a:prstGeom>
          </p:spPr>
          <p:txBody>
            <a:bodyPr wrap="square">
              <a:spAutoFit/>
            </a:bodyPr>
            <a:lstStyle/>
            <a:p>
              <a:pPr lvl="1">
                <a:lnSpc>
                  <a:spcPct val="200000"/>
                </a:lnSpc>
              </a:pPr>
              <a:r>
                <a:rPr lang="en-GB" sz="2400" b="1" dirty="0"/>
                <a:t>	</a:t>
              </a:r>
              <a:r>
                <a:rPr lang="en-GB" sz="2400" b="1" dirty="0">
                  <a:latin typeface="Helvetica" pitchFamily="2" charset="0"/>
                </a:rPr>
                <a:t>@</a:t>
              </a:r>
              <a:r>
                <a:rPr lang="en-GB" sz="2400" b="1" dirty="0" err="1">
                  <a:latin typeface="Helvetica" pitchFamily="2" charset="0"/>
                </a:rPr>
                <a:t>LondonYouth</a:t>
              </a:r>
              <a:endParaRPr lang="en-GB" sz="2400" b="1" dirty="0">
                <a:latin typeface="Helvetica" pitchFamily="2" charset="0"/>
              </a:endParaRPr>
            </a:p>
            <a:p>
              <a:pPr lvl="1">
                <a:lnSpc>
                  <a:spcPct val="200000"/>
                </a:lnSpc>
              </a:pPr>
              <a:r>
                <a:rPr lang="en-US" sz="2400" b="1" dirty="0">
                  <a:latin typeface="Helvetica" pitchFamily="2" charset="0"/>
                </a:rPr>
                <a:t>	@</a:t>
              </a:r>
              <a:r>
                <a:rPr lang="en-US" sz="2400" b="1" dirty="0" err="1">
                  <a:latin typeface="Helvetica" pitchFamily="2" charset="0"/>
                </a:rPr>
                <a:t>London_Youth</a:t>
              </a:r>
              <a:endParaRPr lang="en-US" sz="2400" b="1" dirty="0">
                <a:latin typeface="Helvetica" pitchFamily="2" charset="0"/>
              </a:endParaRPr>
            </a:p>
            <a:p>
              <a:pPr lvl="1">
                <a:lnSpc>
                  <a:spcPct val="200000"/>
                </a:lnSpc>
              </a:pPr>
              <a:r>
                <a:rPr lang="en-US" sz="2400" b="1" dirty="0">
                  <a:latin typeface="Helvetica" pitchFamily="2" charset="0"/>
                </a:rPr>
                <a:t>	/</a:t>
              </a:r>
              <a:r>
                <a:rPr lang="en-US" sz="2400" b="1" dirty="0" err="1">
                  <a:latin typeface="Helvetica" pitchFamily="2" charset="0"/>
                </a:rPr>
                <a:t>LondonYouth</a:t>
              </a:r>
              <a:endParaRPr lang="en-US" sz="2400" b="1" dirty="0">
                <a:latin typeface="Helvetica" pitchFamily="2" charset="0"/>
              </a:endParaRPr>
            </a:p>
            <a:p>
              <a:pPr lvl="1">
                <a:lnSpc>
                  <a:spcPct val="200000"/>
                </a:lnSpc>
              </a:pPr>
              <a:r>
                <a:rPr lang="en-US" sz="2400" b="1" dirty="0">
                  <a:latin typeface="Helvetica" pitchFamily="2" charset="0"/>
                </a:rPr>
                <a:t>	London Youth</a:t>
              </a:r>
            </a:p>
            <a:p>
              <a:pPr lvl="1">
                <a:lnSpc>
                  <a:spcPct val="200000"/>
                </a:lnSpc>
              </a:pPr>
              <a:r>
                <a:rPr lang="en-US" sz="2400" b="1" dirty="0">
                  <a:latin typeface="Helvetica" pitchFamily="2" charset="0"/>
                </a:rPr>
                <a:t>	Londonyouth.org/newsletter</a:t>
              </a:r>
            </a:p>
            <a:p>
              <a:pPr lvl="1">
                <a:lnSpc>
                  <a:spcPct val="200000"/>
                </a:lnSpc>
              </a:pPr>
              <a:endParaRPr lang="en-GB" sz="2400" b="1" dirty="0"/>
            </a:p>
          </p:txBody>
        </p:sp>
        <p:pic>
          <p:nvPicPr>
            <p:cNvPr id="8" name="Picture 2" descr="Image result for instagram logo">
              <a:extLst>
                <a:ext uri="{FF2B5EF4-FFF2-40B4-BE49-F238E27FC236}">
                  <a16:creationId xmlns:a16="http://schemas.microsoft.com/office/drawing/2014/main" id="{CA744FAE-9B5A-CF43-86FC-66DB962A5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 y="2508149"/>
              <a:ext cx="593498" cy="5934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twitter logo">
              <a:extLst>
                <a:ext uri="{FF2B5EF4-FFF2-40B4-BE49-F238E27FC236}">
                  <a16:creationId xmlns:a16="http://schemas.microsoft.com/office/drawing/2014/main" id="{BE76E774-44C9-2043-BE3E-122B9DDA6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9" y="1828810"/>
              <a:ext cx="688519" cy="516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facebook logo">
              <a:extLst>
                <a:ext uri="{FF2B5EF4-FFF2-40B4-BE49-F238E27FC236}">
                  <a16:creationId xmlns:a16="http://schemas.microsoft.com/office/drawing/2014/main" id="{2B10660A-1B1C-884C-A065-93C0C0AAA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91" y="3268873"/>
              <a:ext cx="968833" cy="5483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linkedin logo">
              <a:extLst>
                <a:ext uri="{FF2B5EF4-FFF2-40B4-BE49-F238E27FC236}">
                  <a16:creationId xmlns:a16="http://schemas.microsoft.com/office/drawing/2014/main" id="{29221B33-AC9C-064B-AB50-EC43AFE6018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59458" y="3988442"/>
              <a:ext cx="558000" cy="5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Image result for newsletter logo">
              <a:extLst>
                <a:ext uri="{FF2B5EF4-FFF2-40B4-BE49-F238E27FC236}">
                  <a16:creationId xmlns:a16="http://schemas.microsoft.com/office/drawing/2014/main" id="{6BA89456-1629-1C4C-9D16-14DCC40E09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847" y="4667365"/>
              <a:ext cx="828000" cy="72773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a:extLst>
              <a:ext uri="{FF2B5EF4-FFF2-40B4-BE49-F238E27FC236}">
                <a16:creationId xmlns:a16="http://schemas.microsoft.com/office/drawing/2014/main" id="{3F6F3ED4-675D-4E07-84BD-119FE411C34F}"/>
              </a:ext>
            </a:extLst>
          </p:cNvPr>
          <p:cNvSpPr/>
          <p:nvPr/>
        </p:nvSpPr>
        <p:spPr>
          <a:xfrm>
            <a:off x="509506" y="2120399"/>
            <a:ext cx="6276283" cy="1938992"/>
          </a:xfrm>
          <a:prstGeom prst="rect">
            <a:avLst/>
          </a:prstGeom>
        </p:spPr>
        <p:txBody>
          <a:bodyPr wrap="square" anchor="t">
            <a:spAutoFit/>
          </a:bodyPr>
          <a:lstStyle/>
          <a:p>
            <a:r>
              <a:rPr lang="en-GB" sz="2400" b="1" dirty="0">
                <a:latin typeface="Helvetica"/>
                <a:cs typeface="Helvetica"/>
              </a:rPr>
              <a:t>Nicole Bristol-Robinson, Membership Development Officer</a:t>
            </a:r>
          </a:p>
          <a:p>
            <a:endParaRPr lang="en-GB" sz="2400" b="1" dirty="0">
              <a:latin typeface="Helvetica"/>
              <a:cs typeface="Helvetica"/>
            </a:endParaRPr>
          </a:p>
          <a:p>
            <a:r>
              <a:rPr lang="en-GB" sz="2400" i="1" dirty="0">
                <a:latin typeface="Helvetica"/>
                <a:cs typeface="Helvetica"/>
              </a:rPr>
              <a:t>Nicole.Bristol-Robinson@londonyouth.org</a:t>
            </a:r>
          </a:p>
          <a:p>
            <a:r>
              <a:rPr lang="en-GB" sz="2400" i="1" dirty="0">
                <a:latin typeface="Helvetica"/>
                <a:cs typeface="Helvetica"/>
              </a:rPr>
              <a:t>020 7549 2964 or 07736 619608</a:t>
            </a:r>
            <a:endParaRPr lang="en-GB" sz="2000" i="1" dirty="0">
              <a:latin typeface="Helvetica"/>
              <a:cs typeface="Helvetica"/>
            </a:endParaRPr>
          </a:p>
        </p:txBody>
      </p:sp>
    </p:spTree>
    <p:extLst>
      <p:ext uri="{BB962C8B-B14F-4D97-AF65-F5344CB8AC3E}">
        <p14:creationId xmlns:p14="http://schemas.microsoft.com/office/powerpoint/2010/main" val="17809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C096C90-E5CC-EB4C-BCA5-57A08513C338}"/>
              </a:ext>
            </a:extLst>
          </p:cNvPr>
          <p:cNvSpPr txBox="1">
            <a:spLocks/>
          </p:cNvSpPr>
          <p:nvPr/>
        </p:nvSpPr>
        <p:spPr>
          <a:xfrm>
            <a:off x="271440" y="1705873"/>
            <a:ext cx="8986860" cy="4373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Montserrat" pitchFamily="2" charset="77"/>
            </a:endParaRPr>
          </a:p>
        </p:txBody>
      </p:sp>
      <p:sp>
        <p:nvSpPr>
          <p:cNvPr id="10" name="Title 1">
            <a:extLst>
              <a:ext uri="{FF2B5EF4-FFF2-40B4-BE49-F238E27FC236}">
                <a16:creationId xmlns:a16="http://schemas.microsoft.com/office/drawing/2014/main" id="{E8B0E906-AA0A-1747-8B53-329D22510CE9}"/>
              </a:ext>
            </a:extLst>
          </p:cNvPr>
          <p:cNvSpPr txBox="1">
            <a:spLocks/>
          </p:cNvSpPr>
          <p:nvPr/>
        </p:nvSpPr>
        <p:spPr>
          <a:xfrm>
            <a:off x="271440" y="320040"/>
            <a:ext cx="8435871"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What is the Quality Mark?</a:t>
            </a:r>
            <a:endParaRPr lang="en-US" dirty="0"/>
          </a:p>
        </p:txBody>
      </p:sp>
      <p:sp>
        <p:nvSpPr>
          <p:cNvPr id="2" name="TextBox 1"/>
          <p:cNvSpPr txBox="1"/>
          <p:nvPr/>
        </p:nvSpPr>
        <p:spPr>
          <a:xfrm>
            <a:off x="434915" y="1309268"/>
            <a:ext cx="9386047" cy="4770537"/>
          </a:xfrm>
          <a:prstGeom prst="rect">
            <a:avLst/>
          </a:prstGeom>
          <a:noFill/>
        </p:spPr>
        <p:txBody>
          <a:bodyPr wrap="square" rtlCol="0">
            <a:spAutoFit/>
          </a:bodyPr>
          <a:lstStyle/>
          <a:p>
            <a:pPr marL="285750" indent="-285750">
              <a:buFont typeface="Arial" panose="020B0604020202020204" pitchFamily="34" charset="0"/>
              <a:buChar char="•"/>
            </a:pPr>
            <a:r>
              <a:rPr lang="en-GB" sz="2200" dirty="0"/>
              <a:t>The Quality Mark is a </a:t>
            </a:r>
            <a:r>
              <a:rPr lang="en-GB" sz="2200" b="1" dirty="0"/>
              <a:t>quality assurance framework </a:t>
            </a:r>
            <a:r>
              <a:rPr lang="en-GB" sz="2200" dirty="0"/>
              <a:t>providing your organisation with a </a:t>
            </a:r>
            <a:r>
              <a:rPr lang="en-GB" sz="2200" b="1" dirty="0"/>
              <a:t>badge of excellence</a:t>
            </a:r>
            <a:r>
              <a:rPr lang="en-GB" sz="2200" dirty="0"/>
              <a:t>. It has been designed to establish a recognised level of quality across any group/organisation that is delivering youth work. </a:t>
            </a:r>
          </a:p>
          <a:p>
            <a:endParaRPr lang="en-GB" sz="2200" dirty="0"/>
          </a:p>
          <a:p>
            <a:pPr marL="285750" indent="-285750">
              <a:buFont typeface="Arial" panose="020B0604020202020204" pitchFamily="34" charset="0"/>
              <a:buChar char="•"/>
            </a:pPr>
            <a:r>
              <a:rPr lang="en-GB" sz="2200" dirty="0"/>
              <a:t>The Quality Mark is not a “pass” or “fail” test but a way of taking your organisation on a journey to achieve and demonstrate a level of competence.  </a:t>
            </a:r>
          </a:p>
          <a:p>
            <a:r>
              <a:rPr lang="en-GB" sz="2200" dirty="0"/>
              <a:t> </a:t>
            </a:r>
          </a:p>
          <a:p>
            <a:pPr marL="285750" indent="-285750">
              <a:buFont typeface="Arial" panose="020B0604020202020204" pitchFamily="34" charset="0"/>
              <a:buChar char="•"/>
            </a:pPr>
            <a:r>
              <a:rPr lang="en-GB" sz="2200" dirty="0"/>
              <a:t>The Quality Mark is </a:t>
            </a:r>
            <a:r>
              <a:rPr lang="en-GB" sz="2200" b="1" dirty="0"/>
              <a:t>co-delivered with UK Youth </a:t>
            </a:r>
            <a:r>
              <a:rPr lang="en-GB" sz="2200" dirty="0"/>
              <a:t>and accredited by </a:t>
            </a:r>
            <a:r>
              <a:rPr lang="en-GB" sz="2200" b="1" dirty="0"/>
              <a:t>City and Guilds</a:t>
            </a:r>
            <a:r>
              <a:rPr lang="en-GB" sz="2200" dirty="0"/>
              <a:t>, the global leader in skills development &amp; apprenticeship schemes and is recognised by local authorities and funders. </a:t>
            </a:r>
          </a:p>
          <a:p>
            <a:endParaRPr lang="en-GB" dirty="0"/>
          </a:p>
        </p:txBody>
      </p:sp>
    </p:spTree>
    <p:extLst>
      <p:ext uri="{BB962C8B-B14F-4D97-AF65-F5344CB8AC3E}">
        <p14:creationId xmlns:p14="http://schemas.microsoft.com/office/powerpoint/2010/main" val="14948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We got\Communications\Style\Logos\Quality Marks\Graded Quality Mark Levels\Bronze\RGB for screen\LY_QM_Bronze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40" y="1391922"/>
            <a:ext cx="1541462" cy="13846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N:\We got\Communications\Style\Logos\Quality Marks\Graded Quality Mark Levels\Silver\RGB\LY_QM_Silver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53" y="2877360"/>
            <a:ext cx="1517650" cy="1363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We got\Communications\Style\Logos\Quality Marks\Graded Quality Mark Levels\Gold\RGB\LY_QM_Gold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40" y="4312058"/>
            <a:ext cx="1529556" cy="13739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67818" y="1517543"/>
            <a:ext cx="6172200"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t>Focus on policy and procedure</a:t>
            </a:r>
          </a:p>
          <a:p>
            <a:pPr marL="285750" indent="-285750">
              <a:buFont typeface="Arial" panose="020B0604020202020204" pitchFamily="34" charset="0"/>
              <a:buChar char="•"/>
            </a:pPr>
            <a:r>
              <a:rPr lang="en-GB" sz="2000" dirty="0"/>
              <a:t>Legal requirements to open responsibly</a:t>
            </a:r>
          </a:p>
          <a:p>
            <a:pPr marL="285750" indent="-285750">
              <a:buFont typeface="Arial" panose="020B0604020202020204" pitchFamily="34" charset="0"/>
              <a:buChar char="•"/>
            </a:pPr>
            <a:r>
              <a:rPr lang="en-GB" sz="2000" dirty="0"/>
              <a:t>Safe and stimulating space for young </a:t>
            </a:r>
            <a:r>
              <a:rPr lang="en-GB" sz="2000" dirty="0">
                <a:solidFill>
                  <a:schemeClr val="bg1"/>
                </a:solidFill>
              </a:rPr>
              <a:t>people</a:t>
            </a:r>
          </a:p>
        </p:txBody>
      </p:sp>
      <p:sp>
        <p:nvSpPr>
          <p:cNvPr id="8" name="TextBox 7"/>
          <p:cNvSpPr txBox="1"/>
          <p:nvPr/>
        </p:nvSpPr>
        <p:spPr>
          <a:xfrm>
            <a:off x="2067818" y="2962253"/>
            <a:ext cx="5819776"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t>Emphasis on personal development</a:t>
            </a:r>
          </a:p>
          <a:p>
            <a:pPr marL="285750" indent="-285750">
              <a:buFont typeface="Arial" panose="020B0604020202020204" pitchFamily="34" charset="0"/>
              <a:buChar char="•"/>
            </a:pPr>
            <a:r>
              <a:rPr lang="en-GB" sz="2000" dirty="0"/>
              <a:t>Young person’s participation </a:t>
            </a:r>
          </a:p>
          <a:p>
            <a:pPr marL="285750" indent="-285750">
              <a:buFont typeface="Arial" panose="020B0604020202020204" pitchFamily="34" charset="0"/>
              <a:buChar char="•"/>
            </a:pPr>
            <a:r>
              <a:rPr lang="en-GB" sz="2000" dirty="0"/>
              <a:t>Outcome for young people</a:t>
            </a:r>
          </a:p>
        </p:txBody>
      </p:sp>
      <p:sp>
        <p:nvSpPr>
          <p:cNvPr id="9" name="TextBox 8"/>
          <p:cNvSpPr txBox="1"/>
          <p:nvPr/>
        </p:nvSpPr>
        <p:spPr>
          <a:xfrm>
            <a:off x="2067818" y="4491186"/>
            <a:ext cx="3695700"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t>Youth led</a:t>
            </a:r>
          </a:p>
          <a:p>
            <a:pPr marL="285750" indent="-285750">
              <a:buFont typeface="Arial" panose="020B0604020202020204" pitchFamily="34" charset="0"/>
              <a:buChar char="•"/>
            </a:pPr>
            <a:r>
              <a:rPr lang="en-GB" sz="2000" dirty="0"/>
              <a:t>Centre of excellence</a:t>
            </a:r>
          </a:p>
          <a:p>
            <a:pPr marL="285750" indent="-285750">
              <a:buFont typeface="Arial" panose="020B0604020202020204" pitchFamily="34" charset="0"/>
              <a:buChar char="•"/>
            </a:pPr>
            <a:r>
              <a:rPr lang="en-GB" sz="2000" dirty="0"/>
              <a:t>Commissioning and funding</a:t>
            </a:r>
          </a:p>
        </p:txBody>
      </p:sp>
      <p:sp>
        <p:nvSpPr>
          <p:cNvPr id="10"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Quality Mark Levels</a:t>
            </a:r>
            <a:endParaRPr lang="en-US" dirty="0"/>
          </a:p>
        </p:txBody>
      </p:sp>
    </p:spTree>
    <p:extLst>
      <p:ext uri="{BB962C8B-B14F-4D97-AF65-F5344CB8AC3E}">
        <p14:creationId xmlns:p14="http://schemas.microsoft.com/office/powerpoint/2010/main" val="367716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C096C90-E5CC-EB4C-BCA5-57A08513C338}"/>
              </a:ext>
            </a:extLst>
          </p:cNvPr>
          <p:cNvSpPr txBox="1">
            <a:spLocks/>
          </p:cNvSpPr>
          <p:nvPr/>
        </p:nvSpPr>
        <p:spPr>
          <a:xfrm>
            <a:off x="271440" y="1410038"/>
            <a:ext cx="8986860" cy="4373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400" dirty="0"/>
              <a:t>Focus on Young People</a:t>
            </a:r>
          </a:p>
          <a:p>
            <a:pPr marL="457200" indent="-457200">
              <a:buFont typeface="+mj-lt"/>
              <a:buAutoNum type="arabicPeriod"/>
            </a:pPr>
            <a:r>
              <a:rPr lang="en-GB" sz="2400" dirty="0"/>
              <a:t>Outcomes for Young People</a:t>
            </a:r>
          </a:p>
          <a:p>
            <a:pPr marL="457200" indent="-457200">
              <a:buFont typeface="+mj-lt"/>
              <a:buAutoNum type="arabicPeriod"/>
            </a:pPr>
            <a:r>
              <a:rPr lang="en-GB" sz="2400" dirty="0"/>
              <a:t>Safeguarding and Child Protection</a:t>
            </a:r>
          </a:p>
          <a:p>
            <a:pPr marL="457200" indent="-457200">
              <a:buFont typeface="+mj-lt"/>
              <a:buAutoNum type="arabicPeriod"/>
            </a:pPr>
            <a:r>
              <a:rPr lang="en-GB" sz="2400" dirty="0"/>
              <a:t>Diversity, Equality and Inclusion</a:t>
            </a:r>
          </a:p>
          <a:p>
            <a:pPr marL="457200" indent="-457200">
              <a:buFont typeface="+mj-lt"/>
              <a:buAutoNum type="arabicPeriod"/>
            </a:pPr>
            <a:r>
              <a:rPr lang="en-GB" sz="2400" dirty="0"/>
              <a:t>Health and Safety</a:t>
            </a:r>
          </a:p>
          <a:p>
            <a:pPr marL="457200" indent="-457200">
              <a:buFont typeface="+mj-lt"/>
              <a:buAutoNum type="arabicPeriod"/>
            </a:pPr>
            <a:r>
              <a:rPr lang="en-GB" sz="2400" dirty="0"/>
              <a:t>Staff and Volunteers</a:t>
            </a:r>
          </a:p>
          <a:p>
            <a:pPr marL="457200" indent="-457200">
              <a:buFont typeface="+mj-lt"/>
              <a:buAutoNum type="arabicPeriod"/>
            </a:pPr>
            <a:r>
              <a:rPr lang="en-GB" sz="2400" dirty="0"/>
              <a:t>Leadership and Management</a:t>
            </a:r>
          </a:p>
          <a:p>
            <a:pPr marL="457200" indent="-457200">
              <a:buFont typeface="+mj-lt"/>
              <a:buAutoNum type="arabicPeriod"/>
            </a:pPr>
            <a:r>
              <a:rPr lang="en-GB" sz="2400" dirty="0"/>
              <a:t>Partnerships: working with others </a:t>
            </a:r>
          </a:p>
          <a:p>
            <a:endParaRPr lang="en-GB" dirty="0">
              <a:latin typeface="Montserrat" pitchFamily="2" charset="77"/>
            </a:endParaRPr>
          </a:p>
        </p:txBody>
      </p:sp>
      <p:sp>
        <p:nvSpPr>
          <p:cNvPr id="10" name="Title 1">
            <a:extLst>
              <a:ext uri="{FF2B5EF4-FFF2-40B4-BE49-F238E27FC236}">
                <a16:creationId xmlns:a16="http://schemas.microsoft.com/office/drawing/2014/main" id="{E8B0E906-AA0A-1747-8B53-329D22510CE9}"/>
              </a:ext>
            </a:extLst>
          </p:cNvPr>
          <p:cNvSpPr txBox="1">
            <a:spLocks/>
          </p:cNvSpPr>
          <p:nvPr/>
        </p:nvSpPr>
        <p:spPr>
          <a:xfrm>
            <a:off x="271440" y="320040"/>
            <a:ext cx="8435871"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Indicators</a:t>
            </a:r>
            <a:endParaRPr lang="en-US" dirty="0"/>
          </a:p>
        </p:txBody>
      </p:sp>
    </p:spTree>
    <p:extLst>
      <p:ext uri="{BB962C8B-B14F-4D97-AF65-F5344CB8AC3E}">
        <p14:creationId xmlns:p14="http://schemas.microsoft.com/office/powerpoint/2010/main" val="208092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C096C90-E5CC-EB4C-BCA5-57A08513C338}"/>
              </a:ext>
            </a:extLst>
          </p:cNvPr>
          <p:cNvSpPr txBox="1">
            <a:spLocks/>
          </p:cNvSpPr>
          <p:nvPr/>
        </p:nvSpPr>
        <p:spPr>
          <a:xfrm>
            <a:off x="271440" y="1705873"/>
            <a:ext cx="9741240" cy="3797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solidFill>
                <a:prstClr val="black"/>
              </a:solidFill>
            </a:endParaRPr>
          </a:p>
          <a:p>
            <a:endParaRPr lang="en-GB" dirty="0">
              <a:solidFill>
                <a:prstClr val="black"/>
              </a:solidFill>
              <a:latin typeface="Montserrat" pitchFamily="2" charset="77"/>
            </a:endParaRPr>
          </a:p>
        </p:txBody>
      </p:sp>
      <p:sp>
        <p:nvSpPr>
          <p:cNvPr id="13" name="Title 1">
            <a:extLst>
              <a:ext uri="{FF2B5EF4-FFF2-40B4-BE49-F238E27FC236}">
                <a16:creationId xmlns:a16="http://schemas.microsoft.com/office/drawing/2014/main" id="{E8B0E906-AA0A-1747-8B53-329D22510CE9}"/>
              </a:ext>
            </a:extLst>
          </p:cNvPr>
          <p:cNvSpPr txBox="1">
            <a:spLocks/>
          </p:cNvSpPr>
          <p:nvPr/>
        </p:nvSpPr>
        <p:spPr>
          <a:xfrm>
            <a:off x="271440" y="320040"/>
            <a:ext cx="9144000"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prstClr val="black"/>
                </a:solidFill>
              </a:rPr>
              <a:t>Young Assessors</a:t>
            </a:r>
            <a:endParaRPr lang="en-US" dirty="0">
              <a:solidFill>
                <a:prstClr val="black"/>
              </a:solidFill>
            </a:endParaRPr>
          </a:p>
        </p:txBody>
      </p:sp>
      <p:sp>
        <p:nvSpPr>
          <p:cNvPr id="2" name="Rectangle 1"/>
          <p:cNvSpPr/>
          <p:nvPr/>
        </p:nvSpPr>
        <p:spPr>
          <a:xfrm>
            <a:off x="510363" y="1424763"/>
            <a:ext cx="10504967" cy="5032147"/>
          </a:xfrm>
          <a:prstGeom prst="rect">
            <a:avLst/>
          </a:prstGeom>
        </p:spPr>
        <p:txBody>
          <a:bodyPr wrap="square">
            <a:spAutoFit/>
          </a:bodyPr>
          <a:lstStyle/>
          <a:p>
            <a:r>
              <a:rPr lang="en-GB" sz="1900" dirty="0">
                <a:solidFill>
                  <a:prstClr val="black"/>
                </a:solidFill>
                <a:latin typeface="Arial" panose="020B0604020202020204" pitchFamily="34" charset="0"/>
                <a:cs typeface="Arial" panose="020B0604020202020204" pitchFamily="34" charset="0"/>
              </a:rPr>
              <a:t>The Young Assessors project is a very important part of London Youth’s Quality Mark assessments at the Silver and Gold levels. </a:t>
            </a:r>
          </a:p>
          <a:p>
            <a:endParaRPr lang="en-GB" sz="1900" dirty="0">
              <a:solidFill>
                <a:prstClr val="black"/>
              </a:solidFill>
              <a:latin typeface="Arial" panose="020B0604020202020204" pitchFamily="34" charset="0"/>
              <a:cs typeface="Arial" panose="020B0604020202020204" pitchFamily="34" charset="0"/>
            </a:endParaRPr>
          </a:p>
          <a:p>
            <a:r>
              <a:rPr lang="en-GB" sz="1900" dirty="0">
                <a:solidFill>
                  <a:prstClr val="black"/>
                </a:solidFill>
                <a:latin typeface="Arial" panose="020B0604020202020204" pitchFamily="34" charset="0"/>
                <a:cs typeface="Arial" panose="020B0604020202020204" pitchFamily="34" charset="0"/>
              </a:rPr>
              <a:t>The purpose of a young assessor visit is to: </a:t>
            </a:r>
          </a:p>
          <a:p>
            <a:endParaRPr lang="en-GB" sz="19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dirty="0">
                <a:solidFill>
                  <a:prstClr val="black"/>
                </a:solidFill>
                <a:latin typeface="Arial" panose="020B0604020202020204" pitchFamily="34" charset="0"/>
                <a:cs typeface="Arial" panose="020B0604020202020204" pitchFamily="34" charset="0"/>
              </a:rPr>
              <a:t>Find out how youth workers interact with their young people – are they supportive and welcoming?</a:t>
            </a:r>
          </a:p>
          <a:p>
            <a:pPr marL="285750" indent="-285750">
              <a:buFont typeface="Arial" panose="020B0604020202020204" pitchFamily="34" charset="0"/>
              <a:buChar char="•"/>
            </a:pPr>
            <a:endParaRPr lang="en-GB" sz="19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dirty="0">
                <a:solidFill>
                  <a:prstClr val="black"/>
                </a:solidFill>
                <a:latin typeface="Arial" panose="020B0604020202020204" pitchFamily="34" charset="0"/>
                <a:cs typeface="Arial" panose="020B0604020202020204" pitchFamily="34" charset="0"/>
              </a:rPr>
              <a:t>Find out if the youth organisation is youth led and involving young people in their projects.  </a:t>
            </a:r>
          </a:p>
          <a:p>
            <a:pPr marL="285750" indent="-285750">
              <a:buFont typeface="Arial" panose="020B0604020202020204" pitchFamily="34" charset="0"/>
              <a:buChar char="•"/>
            </a:pPr>
            <a:endParaRPr lang="en-GB" sz="19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dirty="0">
                <a:solidFill>
                  <a:prstClr val="black"/>
                </a:solidFill>
                <a:latin typeface="Arial" panose="020B0604020202020204" pitchFamily="34" charset="0"/>
                <a:cs typeface="Arial" panose="020B0604020202020204" pitchFamily="34" charset="0"/>
              </a:rPr>
              <a:t>Give them the opportunity to visit other youth organisations and see if they are good places for other young people to go to. </a:t>
            </a:r>
          </a:p>
          <a:p>
            <a:pPr marL="285750" indent="-285750">
              <a:buFont typeface="Arial" panose="020B0604020202020204" pitchFamily="34" charset="0"/>
              <a:buChar char="•"/>
            </a:pPr>
            <a:endParaRPr lang="en-GB" sz="19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dirty="0">
                <a:solidFill>
                  <a:prstClr val="black"/>
                </a:solidFill>
                <a:latin typeface="Arial" panose="020B0604020202020204" pitchFamily="34" charset="0"/>
                <a:cs typeface="Arial" panose="020B0604020202020204" pitchFamily="34" charset="0"/>
              </a:rPr>
              <a:t>Help London Youth staff decide if a youth organisation deserves a quality mark at the silver or gold levels </a:t>
            </a:r>
          </a:p>
          <a:p>
            <a:endParaRPr lang="en-GB" dirty="0">
              <a:solidFill>
                <a:prstClr val="black"/>
              </a:solidFill>
            </a:endParaRPr>
          </a:p>
          <a:p>
            <a:r>
              <a:rPr lang="en-GB" dirty="0">
                <a:solidFill>
                  <a:prstClr val="black"/>
                </a:solidFill>
              </a:rPr>
              <a:t> </a:t>
            </a:r>
          </a:p>
        </p:txBody>
      </p:sp>
    </p:spTree>
    <p:extLst>
      <p:ext uri="{BB962C8B-B14F-4D97-AF65-F5344CB8AC3E}">
        <p14:creationId xmlns:p14="http://schemas.microsoft.com/office/powerpoint/2010/main" val="101087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E906-AA0A-1747-8B53-329D22510CE9}"/>
              </a:ext>
            </a:extLst>
          </p:cNvPr>
          <p:cNvSpPr txBox="1">
            <a:spLocks/>
          </p:cNvSpPr>
          <p:nvPr/>
        </p:nvSpPr>
        <p:spPr>
          <a:xfrm>
            <a:off x="271440" y="320040"/>
            <a:ext cx="11050984"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200" b="1" dirty="0">
                <a:solidFill>
                  <a:prstClr val="black"/>
                </a:solidFill>
              </a:rPr>
              <a:t>Silver Quality Mark interview structure</a:t>
            </a:r>
            <a:endParaRPr lang="en-US" sz="4200" dirty="0">
              <a:solidFill>
                <a:prstClr val="black"/>
              </a:solidFill>
            </a:endParaRPr>
          </a:p>
        </p:txBody>
      </p:sp>
      <p:sp>
        <p:nvSpPr>
          <p:cNvPr id="3" name="Subtitle 2">
            <a:extLst>
              <a:ext uri="{FF2B5EF4-FFF2-40B4-BE49-F238E27FC236}">
                <a16:creationId xmlns:a16="http://schemas.microsoft.com/office/drawing/2014/main" id="{AC096C90-E5CC-EB4C-BCA5-57A08513C338}"/>
              </a:ext>
            </a:extLst>
          </p:cNvPr>
          <p:cNvSpPr txBox="1">
            <a:spLocks/>
          </p:cNvSpPr>
          <p:nvPr/>
        </p:nvSpPr>
        <p:spPr>
          <a:xfrm>
            <a:off x="271440" y="1705873"/>
            <a:ext cx="10903066" cy="3797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endParaRPr lang="en-GB" sz="2400" dirty="0">
              <a:solidFill>
                <a:prstClr val="black"/>
              </a:solidFill>
            </a:endParaRPr>
          </a:p>
        </p:txBody>
      </p:sp>
      <p:sp>
        <p:nvSpPr>
          <p:cNvPr id="4" name="Rectangle 3"/>
          <p:cNvSpPr/>
          <p:nvPr/>
        </p:nvSpPr>
        <p:spPr>
          <a:xfrm>
            <a:off x="271440" y="1525263"/>
            <a:ext cx="8649276" cy="5078313"/>
          </a:xfrm>
          <a:prstGeom prst="rect">
            <a:avLst/>
          </a:prstGeom>
        </p:spPr>
        <p:txBody>
          <a:bodyPr wrap="square">
            <a:spAutoFit/>
          </a:bodyPr>
          <a:lstStyle/>
          <a:p>
            <a:r>
              <a:rPr lang="en-GB" dirty="0">
                <a:solidFill>
                  <a:prstClr val="black"/>
                </a:solidFill>
              </a:rPr>
              <a:t>The silver young assessor visit is a sessional visit. They will take part in a session at the youth organisation and observe how youth workers activities. Previous young assessors have taken part in wheelchair basketball, flower arranging, cooking classes and many more! </a:t>
            </a:r>
          </a:p>
          <a:p>
            <a:endParaRPr lang="en-GB" dirty="0">
              <a:solidFill>
                <a:prstClr val="black"/>
              </a:solidFill>
            </a:endParaRPr>
          </a:p>
          <a:p>
            <a:r>
              <a:rPr lang="en-GB" dirty="0">
                <a:solidFill>
                  <a:prstClr val="black"/>
                </a:solidFill>
              </a:rPr>
              <a:t>The young assessor will:</a:t>
            </a:r>
          </a:p>
          <a:p>
            <a:endParaRPr lang="en-GB" dirty="0">
              <a:solidFill>
                <a:prstClr val="black"/>
              </a:solidFill>
            </a:endParaRPr>
          </a:p>
          <a:p>
            <a:pPr marL="285750" indent="-285750">
              <a:buFont typeface="Arial" panose="020B0604020202020204" pitchFamily="34" charset="0"/>
              <a:buChar char="•"/>
            </a:pPr>
            <a:r>
              <a:rPr lang="en-GB" dirty="0">
                <a:solidFill>
                  <a:prstClr val="black"/>
                </a:solidFill>
              </a:rPr>
              <a:t>Ask  both staff members and young people questions either 1-2-1 or in a group setting. </a:t>
            </a:r>
          </a:p>
          <a:p>
            <a:endParaRPr lang="en-GB" dirty="0">
              <a:solidFill>
                <a:prstClr val="black"/>
              </a:solidFill>
            </a:endParaRPr>
          </a:p>
          <a:p>
            <a:pPr marL="285750" indent="-285750">
              <a:buFont typeface="Arial" panose="020B0604020202020204" pitchFamily="34" charset="0"/>
              <a:buChar char="•"/>
            </a:pPr>
            <a:r>
              <a:rPr lang="en-GB" dirty="0">
                <a:solidFill>
                  <a:prstClr val="black"/>
                </a:solidFill>
              </a:rPr>
              <a:t>Take part in a session with other young people and staff members and observe how inclusive they are. </a:t>
            </a:r>
          </a:p>
          <a:p>
            <a:endParaRPr lang="en-GB" dirty="0">
              <a:solidFill>
                <a:prstClr val="black"/>
              </a:solidFill>
            </a:endParaRPr>
          </a:p>
          <a:p>
            <a:pPr marL="285750" indent="-285750">
              <a:buFont typeface="Arial" panose="020B0604020202020204" pitchFamily="34" charset="0"/>
              <a:buChar char="•"/>
            </a:pPr>
            <a:r>
              <a:rPr lang="en-GB" dirty="0">
                <a:solidFill>
                  <a:prstClr val="black"/>
                </a:solidFill>
              </a:rPr>
              <a:t>Record their findings about the session and provide London Youth with written and/or verbal feedback  </a:t>
            </a:r>
          </a:p>
          <a:p>
            <a:endParaRPr lang="en-GB" dirty="0">
              <a:solidFill>
                <a:prstClr val="black"/>
              </a:solidFill>
            </a:endParaRPr>
          </a:p>
          <a:p>
            <a:endParaRPr lang="en-GB" dirty="0">
              <a:solidFill>
                <a:prstClr val="black"/>
              </a:solidFill>
            </a:endParaRPr>
          </a:p>
          <a:p>
            <a:endParaRPr lang="en-GB" dirty="0">
              <a:solidFill>
                <a:prstClr val="black"/>
              </a:solidFill>
            </a:endParaRPr>
          </a:p>
        </p:txBody>
      </p:sp>
      <p:pic>
        <p:nvPicPr>
          <p:cNvPr id="6" name="Picture 3" descr="N:\We got\Communications\Style\Logos\Quality Marks\Graded Quality Mark Levels\Silver\RGB\LY_QM_Silver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869" y="2562447"/>
            <a:ext cx="2173191" cy="195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96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E906-AA0A-1747-8B53-329D22510CE9}"/>
              </a:ext>
            </a:extLst>
          </p:cNvPr>
          <p:cNvSpPr txBox="1">
            <a:spLocks/>
          </p:cNvSpPr>
          <p:nvPr/>
        </p:nvSpPr>
        <p:spPr>
          <a:xfrm>
            <a:off x="271440" y="320040"/>
            <a:ext cx="11414054"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200" b="1" dirty="0">
                <a:solidFill>
                  <a:prstClr val="black"/>
                </a:solidFill>
              </a:rPr>
              <a:t>Gold Quality Mark interview structure</a:t>
            </a:r>
            <a:endParaRPr lang="en-US" sz="4200" dirty="0">
              <a:solidFill>
                <a:prstClr val="black"/>
              </a:solidFill>
            </a:endParaRPr>
          </a:p>
        </p:txBody>
      </p:sp>
      <p:sp>
        <p:nvSpPr>
          <p:cNvPr id="3" name="Subtitle 2">
            <a:extLst>
              <a:ext uri="{FF2B5EF4-FFF2-40B4-BE49-F238E27FC236}">
                <a16:creationId xmlns:a16="http://schemas.microsoft.com/office/drawing/2014/main" id="{AC096C90-E5CC-EB4C-BCA5-57A08513C338}"/>
              </a:ext>
            </a:extLst>
          </p:cNvPr>
          <p:cNvSpPr txBox="1">
            <a:spLocks/>
          </p:cNvSpPr>
          <p:nvPr/>
        </p:nvSpPr>
        <p:spPr>
          <a:xfrm>
            <a:off x="271440" y="1517543"/>
            <a:ext cx="10903066" cy="3797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endParaRPr lang="en-GB" sz="2400" dirty="0">
              <a:solidFill>
                <a:prstClr val="black"/>
              </a:solidFill>
            </a:endParaRPr>
          </a:p>
        </p:txBody>
      </p:sp>
      <p:sp>
        <p:nvSpPr>
          <p:cNvPr id="4" name="Rectangle 3"/>
          <p:cNvSpPr/>
          <p:nvPr/>
        </p:nvSpPr>
        <p:spPr>
          <a:xfrm>
            <a:off x="443022" y="1413932"/>
            <a:ext cx="8924262" cy="5909310"/>
          </a:xfrm>
          <a:prstGeom prst="rect">
            <a:avLst/>
          </a:prstGeom>
        </p:spPr>
        <p:txBody>
          <a:bodyPr wrap="square">
            <a:spAutoFit/>
          </a:bodyPr>
          <a:lstStyle/>
          <a:p>
            <a:r>
              <a:rPr lang="en-GB" dirty="0">
                <a:solidFill>
                  <a:prstClr val="black"/>
                </a:solidFill>
              </a:rPr>
              <a:t>The Gold young assessors visit is an interview with a mix of the youth organisations youth board, staff and potentially trustees.  At this level, we are looking to identify if the organisation is a centre of excellence involving young people throughout their work. </a:t>
            </a:r>
          </a:p>
          <a:p>
            <a:endParaRPr lang="en-GB" dirty="0">
              <a:solidFill>
                <a:prstClr val="black"/>
              </a:solidFill>
            </a:endParaRPr>
          </a:p>
          <a:p>
            <a:r>
              <a:rPr lang="en-GB" dirty="0">
                <a:solidFill>
                  <a:prstClr val="black"/>
                </a:solidFill>
              </a:rPr>
              <a:t>The young assessor will: </a:t>
            </a:r>
          </a:p>
          <a:p>
            <a:endParaRPr lang="en-GB" dirty="0">
              <a:solidFill>
                <a:prstClr val="black"/>
              </a:solidFill>
            </a:endParaRPr>
          </a:p>
          <a:p>
            <a:pPr marL="285750" indent="-285750">
              <a:buFont typeface="Arial" panose="020B0604020202020204" pitchFamily="34" charset="0"/>
              <a:buChar char="•"/>
            </a:pPr>
            <a:r>
              <a:rPr lang="en-GB" dirty="0">
                <a:solidFill>
                  <a:prstClr val="black"/>
                </a:solidFill>
              </a:rPr>
              <a:t>Ask  both staff members and young people questions either 1-2-1 or in a group setting. </a:t>
            </a: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r>
              <a:rPr lang="en-GB" dirty="0">
                <a:solidFill>
                  <a:prstClr val="black"/>
                </a:solidFill>
              </a:rPr>
              <a:t>Ask questions about the organisations youth involvement strategy.</a:t>
            </a: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r>
              <a:rPr lang="en-GB" dirty="0">
                <a:solidFill>
                  <a:prstClr val="black"/>
                </a:solidFill>
              </a:rPr>
              <a:t>Find out how young people are involved within the organisation – for examples through running sessions, sitting in on interviews or being young trustees. </a:t>
            </a: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r>
              <a:rPr lang="en-GB" dirty="0">
                <a:solidFill>
                  <a:prstClr val="black"/>
                </a:solidFill>
              </a:rPr>
              <a:t>Record their findings from the interview and provide London Youth with written and/or verbal feedback.  </a:t>
            </a:r>
          </a:p>
          <a:p>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a:p>
            <a:pPr marL="285750" indent="-285750">
              <a:buFont typeface="Arial" panose="020B0604020202020204" pitchFamily="34" charset="0"/>
              <a:buChar char="•"/>
            </a:pPr>
            <a:endParaRPr lang="en-GB" dirty="0">
              <a:solidFill>
                <a:prstClr val="black"/>
              </a:solidFill>
            </a:endParaRPr>
          </a:p>
        </p:txBody>
      </p:sp>
      <p:pic>
        <p:nvPicPr>
          <p:cNvPr id="6" name="Picture 4" descr="N:\We got\Communications\Style\Logos\Quality Marks\Graded Quality Mark Levels\Gold\RGB\LY_QM_Gold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284" y="2464326"/>
            <a:ext cx="2119972" cy="190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74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C096C90-E5CC-EB4C-BCA5-57A08513C338}"/>
              </a:ext>
            </a:extLst>
          </p:cNvPr>
          <p:cNvSpPr txBox="1">
            <a:spLocks/>
          </p:cNvSpPr>
          <p:nvPr/>
        </p:nvSpPr>
        <p:spPr>
          <a:xfrm>
            <a:off x="271440" y="1705873"/>
            <a:ext cx="8986860" cy="4373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400" dirty="0"/>
              <a:t>Split into groups</a:t>
            </a:r>
          </a:p>
          <a:p>
            <a:pPr marL="457200" indent="-457200">
              <a:buFont typeface="+mj-lt"/>
              <a:buAutoNum type="arabicPeriod"/>
            </a:pPr>
            <a:endParaRPr lang="en-GB" sz="2400" dirty="0"/>
          </a:p>
          <a:p>
            <a:pPr marL="457200" indent="-457200">
              <a:buFont typeface="+mj-lt"/>
              <a:buAutoNum type="arabicPeriod"/>
            </a:pPr>
            <a:r>
              <a:rPr lang="en-GB" sz="2400" dirty="0"/>
              <a:t>Review the indicator</a:t>
            </a:r>
          </a:p>
          <a:p>
            <a:pPr marL="457200" indent="-457200">
              <a:buFont typeface="+mj-lt"/>
              <a:buAutoNum type="arabicPeriod"/>
            </a:pPr>
            <a:endParaRPr lang="en-GB" sz="2400" dirty="0"/>
          </a:p>
          <a:p>
            <a:pPr marL="457200" indent="-457200">
              <a:buFont typeface="+mj-lt"/>
              <a:buAutoNum type="arabicPeriod"/>
            </a:pPr>
            <a:r>
              <a:rPr lang="en-GB" sz="2400" dirty="0"/>
              <a:t>Discuss the different types of evidence that might be used</a:t>
            </a:r>
          </a:p>
          <a:p>
            <a:pPr marL="457200" indent="-457200">
              <a:buFont typeface="+mj-lt"/>
              <a:buAutoNum type="arabicPeriod"/>
            </a:pPr>
            <a:endParaRPr lang="en-GB" sz="2400" dirty="0"/>
          </a:p>
          <a:p>
            <a:pPr marL="457200" indent="-457200">
              <a:buFont typeface="+mj-lt"/>
              <a:buAutoNum type="arabicPeriod"/>
            </a:pPr>
            <a:r>
              <a:rPr lang="en-GB" sz="2400" dirty="0"/>
              <a:t>Identify some of the challenges youth organisations might face completing the indicators in this way </a:t>
            </a:r>
          </a:p>
          <a:p>
            <a:endParaRPr lang="en-GB" dirty="0">
              <a:latin typeface="Montserrat" pitchFamily="2" charset="77"/>
            </a:endParaRPr>
          </a:p>
        </p:txBody>
      </p:sp>
      <p:sp>
        <p:nvSpPr>
          <p:cNvPr id="10" name="Title 1">
            <a:extLst>
              <a:ext uri="{FF2B5EF4-FFF2-40B4-BE49-F238E27FC236}">
                <a16:creationId xmlns:a16="http://schemas.microsoft.com/office/drawing/2014/main" id="{E8B0E906-AA0A-1747-8B53-329D22510CE9}"/>
              </a:ext>
            </a:extLst>
          </p:cNvPr>
          <p:cNvSpPr txBox="1">
            <a:spLocks/>
          </p:cNvSpPr>
          <p:nvPr/>
        </p:nvSpPr>
        <p:spPr>
          <a:xfrm>
            <a:off x="271440" y="320040"/>
            <a:ext cx="8435871" cy="11975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Activity</a:t>
            </a:r>
            <a:endParaRPr lang="en-US" dirty="0"/>
          </a:p>
        </p:txBody>
      </p:sp>
      <p:sp>
        <p:nvSpPr>
          <p:cNvPr id="2" name="Rectangle 1">
            <a:extLst>
              <a:ext uri="{FF2B5EF4-FFF2-40B4-BE49-F238E27FC236}">
                <a16:creationId xmlns:a16="http://schemas.microsoft.com/office/drawing/2014/main" id="{BCF8C53B-88E7-4131-8B0C-6FC63B9781BC}"/>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3146657217"/>
      </p:ext>
    </p:extLst>
  </p:cSld>
  <p:clrMapOvr>
    <a:masterClrMapping/>
  </p:clrMapOvr>
</p:sld>
</file>

<file path=ppt/theme/theme1.xml><?xml version="1.0" encoding="utf-8"?>
<a:theme xmlns:a="http://schemas.openxmlformats.org/drawingml/2006/main" name="LY Presentation">
  <a:themeElements>
    <a:clrScheme name="London Youth">
      <a:dk1>
        <a:sysClr val="windowText" lastClr="000000"/>
      </a:dk1>
      <a:lt1>
        <a:sysClr val="window" lastClr="FFFFFF"/>
      </a:lt1>
      <a:dk2>
        <a:srgbClr val="492861"/>
      </a:dk2>
      <a:lt2>
        <a:srgbClr val="4CCEDE"/>
      </a:lt2>
      <a:accent1>
        <a:srgbClr val="167378"/>
      </a:accent1>
      <a:accent2>
        <a:srgbClr val="DB487E"/>
      </a:accent2>
      <a:accent3>
        <a:srgbClr val="D5E739"/>
      </a:accent3>
      <a:accent4>
        <a:srgbClr val="0083C3"/>
      </a:accent4>
      <a:accent5>
        <a:srgbClr val="4CCEDE"/>
      </a:accent5>
      <a:accent6>
        <a:srgbClr val="FF6C2F"/>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ining slides">
  <a:themeElements>
    <a:clrScheme name="London Youth">
      <a:dk1>
        <a:sysClr val="windowText" lastClr="000000"/>
      </a:dk1>
      <a:lt1>
        <a:sysClr val="window" lastClr="FFFFFF"/>
      </a:lt1>
      <a:dk2>
        <a:srgbClr val="492861"/>
      </a:dk2>
      <a:lt2>
        <a:srgbClr val="4CCEDE"/>
      </a:lt2>
      <a:accent1>
        <a:srgbClr val="167378"/>
      </a:accent1>
      <a:accent2>
        <a:srgbClr val="DB487E"/>
      </a:accent2>
      <a:accent3>
        <a:srgbClr val="D5E739"/>
      </a:accent3>
      <a:accent4>
        <a:srgbClr val="0083C3"/>
      </a:accent4>
      <a:accent5>
        <a:srgbClr val="4CCEDE"/>
      </a:accent5>
      <a:accent6>
        <a:srgbClr val="FF6C2F"/>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raining slides">
  <a:themeElements>
    <a:clrScheme name="London Youth">
      <a:dk1>
        <a:sysClr val="windowText" lastClr="000000"/>
      </a:dk1>
      <a:lt1>
        <a:sysClr val="window" lastClr="FFFFFF"/>
      </a:lt1>
      <a:dk2>
        <a:srgbClr val="492861"/>
      </a:dk2>
      <a:lt2>
        <a:srgbClr val="4CCEDE"/>
      </a:lt2>
      <a:accent1>
        <a:srgbClr val="167378"/>
      </a:accent1>
      <a:accent2>
        <a:srgbClr val="DB487E"/>
      </a:accent2>
      <a:accent3>
        <a:srgbClr val="D5E739"/>
      </a:accent3>
      <a:accent4>
        <a:srgbClr val="0083C3"/>
      </a:accent4>
      <a:accent5>
        <a:srgbClr val="4CCEDE"/>
      </a:accent5>
      <a:accent6>
        <a:srgbClr val="FF6C2F"/>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raining slides">
  <a:themeElements>
    <a:clrScheme name="London Youth">
      <a:dk1>
        <a:sysClr val="windowText" lastClr="000000"/>
      </a:dk1>
      <a:lt1>
        <a:sysClr val="window" lastClr="FFFFFF"/>
      </a:lt1>
      <a:dk2>
        <a:srgbClr val="492861"/>
      </a:dk2>
      <a:lt2>
        <a:srgbClr val="4CCEDE"/>
      </a:lt2>
      <a:accent1>
        <a:srgbClr val="167378"/>
      </a:accent1>
      <a:accent2>
        <a:srgbClr val="DB487E"/>
      </a:accent2>
      <a:accent3>
        <a:srgbClr val="D5E739"/>
      </a:accent3>
      <a:accent4>
        <a:srgbClr val="0083C3"/>
      </a:accent4>
      <a:accent5>
        <a:srgbClr val="4CCEDE"/>
      </a:accent5>
      <a:accent6>
        <a:srgbClr val="FF6C2F"/>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CF3F84F056D74D818EB65583F210CD" ma:contentTypeVersion="9" ma:contentTypeDescription="Create a new document." ma:contentTypeScope="" ma:versionID="a78d65afbbc2f731db715a95de8ef417">
  <xsd:schema xmlns:xsd="http://www.w3.org/2001/XMLSchema" xmlns:xs="http://www.w3.org/2001/XMLSchema" xmlns:p="http://schemas.microsoft.com/office/2006/metadata/properties" xmlns:ns2="3795fb6b-72da-42bf-89c2-2c41d718d404" xmlns:ns3="f960e734-b488-49a0-bcdc-279f0dff28e5" xmlns:ns4="http://schemas.microsoft.com/sharepoint/v4" targetNamespace="http://schemas.microsoft.com/office/2006/metadata/properties" ma:root="true" ma:fieldsID="1b9315bb2f1c88255b4e988d12acf07f" ns2:_="" ns3:_="" ns4:_="">
    <xsd:import namespace="3795fb6b-72da-42bf-89c2-2c41d718d404"/>
    <xsd:import namespace="f960e734-b488-49a0-bcdc-279f0dff28e5"/>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95fb6b-72da-42bf-89c2-2c41d718d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60e734-b488-49a0-bcdc-279f0dff28e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A5A4E75F-9196-44BF-AB61-3F8ABAECCF62}">
  <ds:schemaRefs>
    <ds:schemaRef ds:uri="http://schemas.microsoft.com/sharepoint/v3/contenttype/forms"/>
  </ds:schemaRefs>
</ds:datastoreItem>
</file>

<file path=customXml/itemProps2.xml><?xml version="1.0" encoding="utf-8"?>
<ds:datastoreItem xmlns:ds="http://schemas.openxmlformats.org/officeDocument/2006/customXml" ds:itemID="{A2C61E22-E35A-4D26-8D4D-094DD10E96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95fb6b-72da-42bf-89c2-2c41d718d404"/>
    <ds:schemaRef ds:uri="f960e734-b488-49a0-bcdc-279f0dff28e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DAECE3-B971-4B0D-B3B5-9AFACE96A278}">
  <ds:schemaRefs>
    <ds:schemaRef ds:uri="http://purl.org/dc/elements/1.1/"/>
    <ds:schemaRef ds:uri="http://schemas.microsoft.com/office/2006/metadata/properties"/>
    <ds:schemaRef ds:uri="http://schemas.microsoft.com/sharepoint/v4"/>
    <ds:schemaRef ds:uri="http://schemas.openxmlformats.org/package/2006/metadata/core-properties"/>
    <ds:schemaRef ds:uri="http://purl.org/dc/terms/"/>
    <ds:schemaRef ds:uri="http://schemas.microsoft.com/office/infopath/2007/PartnerControls"/>
    <ds:schemaRef ds:uri="f960e734-b488-49a0-bcdc-279f0dff28e5"/>
    <ds:schemaRef ds:uri="http://schemas.microsoft.com/office/2006/documentManagement/types"/>
    <ds:schemaRef ds:uri="3795fb6b-72da-42bf-89c2-2c41d718d40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LY Presentation</Template>
  <TotalTime>347</TotalTime>
  <Words>1188</Words>
  <Application>Microsoft Office PowerPoint</Application>
  <PresentationFormat>Widescreen</PresentationFormat>
  <Paragraphs>156</Paragraphs>
  <Slides>27</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Arial</vt:lpstr>
      <vt:lpstr>Calibri</vt:lpstr>
      <vt:lpstr>Helvetica</vt:lpstr>
      <vt:lpstr>Montserrat</vt:lpstr>
      <vt:lpstr>Times New Roman</vt:lpstr>
      <vt:lpstr>LY Presentation</vt:lpstr>
      <vt:lpstr>Training slides</vt:lpstr>
      <vt:lpstr>1_Training slides</vt:lpstr>
      <vt:lpstr>2_Training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Youth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Clifford Fleming</dc:creator>
  <cp:lastModifiedBy>Nicole Bristol-Robinson</cp:lastModifiedBy>
  <cp:revision>48</cp:revision>
  <dcterms:created xsi:type="dcterms:W3CDTF">2018-06-18T08:46:28Z</dcterms:created>
  <dcterms:modified xsi:type="dcterms:W3CDTF">2019-06-07T15:18:42Z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0x01010036CF3F84F056D74D818EB65583F210CD</vt:lpwstr>
  </property>
</Properties>
</file>